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vml" ContentType="application/vnd.openxmlformats-officedocument.vmlDrawin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9" r:id="rId1"/>
  </p:sldMasterIdLst>
  <p:notesMasterIdLst>
    <p:notesMasterId r:id="rId135"/>
  </p:notesMasterIdLst>
  <p:handoutMasterIdLst>
    <p:handoutMasterId r:id="rId136"/>
  </p:handoutMasterIdLst>
  <p:sldIdLst>
    <p:sldId id="256" r:id="rId2"/>
    <p:sldId id="387" r:id="rId3"/>
    <p:sldId id="411" r:id="rId4"/>
    <p:sldId id="394" r:id="rId5"/>
    <p:sldId id="395" r:id="rId6"/>
    <p:sldId id="386" r:id="rId7"/>
    <p:sldId id="413" r:id="rId8"/>
    <p:sldId id="262" r:id="rId9"/>
    <p:sldId id="260" r:id="rId10"/>
    <p:sldId id="407" r:id="rId11"/>
    <p:sldId id="388" r:id="rId12"/>
    <p:sldId id="261" r:id="rId13"/>
    <p:sldId id="389" r:id="rId14"/>
    <p:sldId id="410" r:id="rId15"/>
    <p:sldId id="264" r:id="rId16"/>
    <p:sldId id="382" r:id="rId17"/>
    <p:sldId id="324" r:id="rId18"/>
    <p:sldId id="325" r:id="rId19"/>
    <p:sldId id="265" r:id="rId20"/>
    <p:sldId id="266" r:id="rId21"/>
    <p:sldId id="383" r:id="rId22"/>
    <p:sldId id="267" r:id="rId23"/>
    <p:sldId id="396" r:id="rId24"/>
    <p:sldId id="268" r:id="rId25"/>
    <p:sldId id="269" r:id="rId26"/>
    <p:sldId id="270" r:id="rId27"/>
    <p:sldId id="271" r:id="rId28"/>
    <p:sldId id="391" r:id="rId29"/>
    <p:sldId id="272" r:id="rId30"/>
    <p:sldId id="273" r:id="rId31"/>
    <p:sldId id="274" r:id="rId32"/>
    <p:sldId id="275" r:id="rId33"/>
    <p:sldId id="392" r:id="rId34"/>
    <p:sldId id="276" r:id="rId35"/>
    <p:sldId id="343" r:id="rId36"/>
    <p:sldId id="344" r:id="rId37"/>
    <p:sldId id="345" r:id="rId38"/>
    <p:sldId id="347" r:id="rId39"/>
    <p:sldId id="346" r:id="rId40"/>
    <p:sldId id="348" r:id="rId41"/>
    <p:sldId id="349" r:id="rId42"/>
    <p:sldId id="350" r:id="rId43"/>
    <p:sldId id="351" r:id="rId44"/>
    <p:sldId id="352" r:id="rId45"/>
    <p:sldId id="277" r:id="rId46"/>
    <p:sldId id="278" r:id="rId47"/>
    <p:sldId id="279" r:id="rId48"/>
    <p:sldId id="393" r:id="rId49"/>
    <p:sldId id="281" r:id="rId50"/>
    <p:sldId id="282" r:id="rId51"/>
    <p:sldId id="288" r:id="rId52"/>
    <p:sldId id="283" r:id="rId53"/>
    <p:sldId id="284" r:id="rId54"/>
    <p:sldId id="285" r:id="rId55"/>
    <p:sldId id="286" r:id="rId56"/>
    <p:sldId id="287" r:id="rId57"/>
    <p:sldId id="398" r:id="rId58"/>
    <p:sldId id="289" r:id="rId59"/>
    <p:sldId id="290" r:id="rId60"/>
    <p:sldId id="291" r:id="rId61"/>
    <p:sldId id="293" r:id="rId62"/>
    <p:sldId id="294" r:id="rId63"/>
    <p:sldId id="295" r:id="rId64"/>
    <p:sldId id="296" r:id="rId65"/>
    <p:sldId id="297" r:id="rId66"/>
    <p:sldId id="298" r:id="rId67"/>
    <p:sldId id="299" r:id="rId68"/>
    <p:sldId id="300" r:id="rId69"/>
    <p:sldId id="399" r:id="rId70"/>
    <p:sldId id="301" r:id="rId71"/>
    <p:sldId id="306" r:id="rId72"/>
    <p:sldId id="307" r:id="rId73"/>
    <p:sldId id="302" r:id="rId74"/>
    <p:sldId id="303" r:id="rId75"/>
    <p:sldId id="304" r:id="rId76"/>
    <p:sldId id="305" r:id="rId77"/>
    <p:sldId id="400" r:id="rId78"/>
    <p:sldId id="309" r:id="rId79"/>
    <p:sldId id="310" r:id="rId80"/>
    <p:sldId id="313" r:id="rId81"/>
    <p:sldId id="312" r:id="rId82"/>
    <p:sldId id="314" r:id="rId83"/>
    <p:sldId id="315" r:id="rId84"/>
    <p:sldId id="316" r:id="rId85"/>
    <p:sldId id="317" r:id="rId86"/>
    <p:sldId id="318" r:id="rId87"/>
    <p:sldId id="319" r:id="rId88"/>
    <p:sldId id="320" r:id="rId89"/>
    <p:sldId id="321" r:id="rId90"/>
    <p:sldId id="323" r:id="rId91"/>
    <p:sldId id="326" r:id="rId92"/>
    <p:sldId id="401" r:id="rId93"/>
    <p:sldId id="327" r:id="rId94"/>
    <p:sldId id="328" r:id="rId95"/>
    <p:sldId id="329" r:id="rId96"/>
    <p:sldId id="330" r:id="rId97"/>
    <p:sldId id="331" r:id="rId98"/>
    <p:sldId id="334" r:id="rId99"/>
    <p:sldId id="402" r:id="rId100"/>
    <p:sldId id="335" r:id="rId101"/>
    <p:sldId id="332" r:id="rId102"/>
    <p:sldId id="333" r:id="rId103"/>
    <p:sldId id="336" r:id="rId104"/>
    <p:sldId id="337" r:id="rId105"/>
    <p:sldId id="338" r:id="rId106"/>
    <p:sldId id="339" r:id="rId107"/>
    <p:sldId id="340" r:id="rId108"/>
    <p:sldId id="384" r:id="rId109"/>
    <p:sldId id="403" r:id="rId110"/>
    <p:sldId id="385" r:id="rId111"/>
    <p:sldId id="353" r:id="rId112"/>
    <p:sldId id="354" r:id="rId113"/>
    <p:sldId id="355" r:id="rId114"/>
    <p:sldId id="356" r:id="rId115"/>
    <p:sldId id="357" r:id="rId116"/>
    <p:sldId id="404" r:id="rId117"/>
    <p:sldId id="360" r:id="rId118"/>
    <p:sldId id="361" r:id="rId119"/>
    <p:sldId id="362" r:id="rId120"/>
    <p:sldId id="364" r:id="rId121"/>
    <p:sldId id="365" r:id="rId122"/>
    <p:sldId id="405" r:id="rId123"/>
    <p:sldId id="369" r:id="rId124"/>
    <p:sldId id="371" r:id="rId125"/>
    <p:sldId id="372" r:id="rId126"/>
    <p:sldId id="373" r:id="rId127"/>
    <p:sldId id="374" r:id="rId128"/>
    <p:sldId id="375" r:id="rId129"/>
    <p:sldId id="376" r:id="rId130"/>
    <p:sldId id="377" r:id="rId131"/>
    <p:sldId id="379" r:id="rId132"/>
    <p:sldId id="380" r:id="rId133"/>
    <p:sldId id="408" r:id="rId134"/>
  </p:sldIdLst>
  <p:sldSz cx="9144000" cy="6858000" type="screen4x3"/>
  <p:notesSz cx="6858000" cy="9144000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9" autoAdjust="0"/>
    <p:restoredTop sz="96962" autoAdjust="0"/>
  </p:normalViewPr>
  <p:slideViewPr>
    <p:cSldViewPr>
      <p:cViewPr varScale="1">
        <p:scale>
          <a:sx n="143" d="100"/>
          <a:sy n="143" d="100"/>
        </p:scale>
        <p:origin x="-13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notesMaster" Target="notesMasters/notesMaster1.xml"/><Relationship Id="rId136" Type="http://schemas.openxmlformats.org/officeDocument/2006/relationships/handoutMaster" Target="handoutMasters/handoutMaster1.xml"/><Relationship Id="rId137" Type="http://schemas.openxmlformats.org/officeDocument/2006/relationships/printerSettings" Target="printerSettings/printerSettings1.bin"/><Relationship Id="rId138" Type="http://schemas.openxmlformats.org/officeDocument/2006/relationships/presProps" Target="presProps.xml"/><Relationship Id="rId13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theme" Target="theme/theme1.xml"/><Relationship Id="rId1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en-US"/>
              <a:t>1st SHOFU Balkan Congress - Sava Centre, Belgrade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6234944-F6E5-4476-A482-65FB747CB3EF}" type="datetimeFigureOut">
              <a:rPr lang="en-US"/>
              <a:pPr>
                <a:defRPr/>
              </a:pPr>
              <a:t>2013-07-02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41EBAD5-EDCC-478D-9563-2BED88394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864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en-US"/>
              <a:t>1st SHOFU Balkan Congress - Sava Centre, Belgrade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B105841-7936-4CC2-A757-7A8A1FAC1596}" type="datetimeFigureOut">
              <a:rPr lang="en-US"/>
              <a:pPr>
                <a:defRPr/>
              </a:pPr>
              <a:t>2013-07-02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4C1279C-B0F3-446C-AD43-B46910F47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0756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Dr. Milan Pavlovic - office@drmilanpavlovic.com</a:t>
            </a: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3D52A-2213-4F78-B68D-ECBC533199BF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Dr. Milan Pavlovic - office@drmilanpavlovic.com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DA5CE-03C8-4DAB-92CE-51A0F7773257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Dr. Milan Pavlovic - office@drmilanpavlovic.com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6E6AD-25A9-42ED-94E7-4741DCAFB3FB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Dr. Milan Pavlovic - office@drmilanpavlovic.com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04E9-FF00-4C0A-B218-9CC48499FAA2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Dr. Milan Pavlovic - office@drmilanpavlovic.com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9E995-3A0D-4369-B39E-B2780547CA71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Dr. Milan Pavlovic - office@drmilanpavlovic.com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E74F0-EE7A-41E0-99EF-F1E49E950CE7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Dr. Milan Pavlovic - office@drmilanpavlovic.com</a:t>
            </a: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DF9FA-1AA9-4CB8-A0D9-723BE1F40443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Dr. Milan Pavlovic - office@drmilanpavlovic.com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AEF96-7FE8-4054-B4BE-39813350BAB0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Dr. Milan Pavlovic - office@drmilanpavlovic.com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EE43F-CA47-4FC0-A4FA-74B71D39670D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Dr. Milan Pavlovic - office@drmilanpavlovic.com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91B0-4AF8-4F4E-89B0-29E05EA83E80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Dr. Milan Pavlovic - office@drmilanpavlovic.com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33DB7-B71C-48D8-9063-3BA332A4CE36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66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r>
              <a:rPr lang="sr-Latn-CS"/>
              <a:t>Dr. Milan Pavlovic - office@drmilanpavlovic.com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2C9E4BD1-BAF1-4B5D-BF62-2AC3ACBA162D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  <p:grpSp>
        <p:nvGrpSpPr>
          <p:cNvPr id="266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03" r:id="rId2"/>
    <p:sldLayoutId id="2147483712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13" r:id="rId9"/>
    <p:sldLayoutId id="2147483709" r:id="rId10"/>
    <p:sldLayoutId id="2147483710" r:id="rId11"/>
  </p:sldLayoutIdLst>
  <p:transition xmlns:p14="http://schemas.microsoft.com/office/powerpoint/2010/main"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9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rmilanpavlovic.com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75" y="1500188"/>
            <a:ext cx="4429125" cy="571500"/>
          </a:xfrm>
        </p:spPr>
        <p:txBody>
          <a:bodyPr/>
          <a:lstStyle/>
          <a:p>
            <a:pPr eaLnBrk="1" hangingPunct="1"/>
            <a:r>
              <a:rPr lang="en-US" sz="2000" b="1" smtClean="0">
                <a:solidFill>
                  <a:srgbClr val="FF0000"/>
                </a:solidFill>
              </a:rPr>
              <a:t>1st SHOFU Balkan Congress</a:t>
            </a:r>
            <a:r>
              <a:rPr lang="en-US" sz="1800" smtClean="0">
                <a:solidFill>
                  <a:srgbClr val="FF0000"/>
                </a:solidFill>
              </a:rPr>
              <a:t/>
            </a:r>
            <a:br>
              <a:rPr lang="en-US" sz="1800" smtClean="0">
                <a:solidFill>
                  <a:srgbClr val="FF0000"/>
                </a:solidFill>
              </a:rPr>
            </a:br>
            <a:r>
              <a:rPr lang="en-US" sz="1800" b="1" smtClean="0">
                <a:solidFill>
                  <a:srgbClr val="FF0000"/>
                </a:solidFill>
              </a:rPr>
              <a:t>Beograd, 5. maj 2012.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9750" y="1916113"/>
            <a:ext cx="8291513" cy="45259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sz="3200" smtClean="0"/>
          </a:p>
          <a:p>
            <a:pPr eaLnBrk="1" hangingPunct="1">
              <a:buFont typeface="Wingdings 2" pitchFamily="18" charset="2"/>
              <a:buNone/>
            </a:pPr>
            <a:r>
              <a:rPr lang="sr-Latn-CS" sz="3200" smtClean="0"/>
              <a:t>Dr. Milan Pavlovi</a:t>
            </a:r>
            <a:r>
              <a:rPr lang="en-US" sz="3200" smtClean="0"/>
              <a:t>ć: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r>
              <a:rPr lang="sr-Latn-CS" smtClean="0"/>
              <a:t>        </a:t>
            </a:r>
            <a:r>
              <a:rPr lang="en-US" sz="3600" b="1" smtClean="0"/>
              <a:t>Klini</a:t>
            </a:r>
            <a:r>
              <a:rPr lang="sr-Latn-CS" sz="3600" b="1" smtClean="0"/>
              <a:t>čki prikaz</a:t>
            </a:r>
            <a:r>
              <a:rPr lang="en-US" sz="3600" b="1" smtClean="0"/>
              <a:t> </a:t>
            </a:r>
            <a:r>
              <a:rPr lang="sr-Latn-CS" sz="3600" b="1" smtClean="0"/>
              <a:t> </a:t>
            </a:r>
            <a:endParaRPr lang="en-US" sz="3600" b="1" smtClean="0"/>
          </a:p>
          <a:p>
            <a:pPr eaLnBrk="1" hangingPunct="1">
              <a:buFontTx/>
              <a:buNone/>
            </a:pPr>
            <a:r>
              <a:rPr lang="en-US" sz="3600" b="1" smtClean="0"/>
              <a:t>           </a:t>
            </a:r>
            <a:r>
              <a:rPr lang="sr-Latn-CS" sz="3600" b="1" smtClean="0"/>
              <a:t>protetskih rešenja</a:t>
            </a:r>
          </a:p>
          <a:p>
            <a:pPr eaLnBrk="1" hangingPunct="1">
              <a:buFontTx/>
              <a:buNone/>
            </a:pPr>
            <a:r>
              <a:rPr lang="sr-Latn-CS" sz="3600" b="1" smtClean="0"/>
              <a:t>                SHOFU keramikom</a:t>
            </a:r>
          </a:p>
          <a:p>
            <a:pPr eaLnBrk="1" hangingPunct="1"/>
            <a:endParaRPr lang="sr-Latn-CS" sz="4000" b="1" smtClean="0"/>
          </a:p>
          <a:p>
            <a:pPr eaLnBrk="1" hangingPunct="1"/>
            <a:endParaRPr lang="sr-Latn-CS" sz="4000" b="1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C7D80-12AE-49DB-8DD4-AE824F991FFF}" type="slidenum">
              <a:rPr lang="sr-Latn-CS"/>
              <a:pPr>
                <a:defRPr/>
              </a:pPr>
              <a:t>1</a:t>
            </a:fld>
            <a:endParaRPr lang="sr-Latn-CS"/>
          </a:p>
        </p:txBody>
      </p:sp>
      <p:pic>
        <p:nvPicPr>
          <p:cNvPr id="15364" name="Grafi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8" y="1000125"/>
            <a:ext cx="1671637" cy="15716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z="4000" dirty="0"/>
              <a:t>Primer loše metalo</a:t>
            </a:r>
            <a:br>
              <a:rPr lang="sr-Latn-CS" sz="4000" dirty="0"/>
            </a:br>
            <a:r>
              <a:rPr lang="sr-Latn-CS" sz="4000" dirty="0"/>
              <a:t>keramičke krunice</a:t>
            </a:r>
            <a:endParaRPr lang="en-US" sz="4000" dirty="0"/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782763" y="2571750"/>
          <a:ext cx="5597525" cy="360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Bitmap Image" r:id="rId3" imgW="6752381" imgH="4352381" progId="PBrush">
                  <p:embed/>
                </p:oleObj>
              </mc:Choice>
              <mc:Fallback>
                <p:oleObj name="Bitmap Image" r:id="rId3" imgW="6752381" imgH="4352381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2763" y="2571750"/>
                        <a:ext cx="5597525" cy="3608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1116013" y="1125538"/>
            <a:ext cx="741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b="1"/>
              <a:t>          </a:t>
            </a:r>
            <a:endParaRPr lang="en-US" b="1"/>
          </a:p>
        </p:txBody>
      </p:sp>
      <p:sp>
        <p:nvSpPr>
          <p:cNvPr id="1029" name="Text Box 11"/>
          <p:cNvSpPr txBox="1">
            <a:spLocks noChangeArrowheads="1"/>
          </p:cNvSpPr>
          <p:nvPr/>
        </p:nvSpPr>
        <p:spPr bwMode="auto">
          <a:xfrm>
            <a:off x="5867400" y="2852738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b="1">
                <a:solidFill>
                  <a:srgbClr val="FF3300"/>
                </a:solidFill>
              </a:rPr>
              <a:t>Talasast  stepenik</a:t>
            </a:r>
          </a:p>
        </p:txBody>
      </p:sp>
      <p:sp>
        <p:nvSpPr>
          <p:cNvPr id="1030" name="AutoShape 13"/>
          <p:cNvSpPr>
            <a:spLocks noChangeArrowheads="1"/>
          </p:cNvSpPr>
          <p:nvPr/>
        </p:nvSpPr>
        <p:spPr bwMode="auto">
          <a:xfrm>
            <a:off x="5580063" y="3357563"/>
            <a:ext cx="1223962" cy="142875"/>
          </a:xfrm>
          <a:prstGeom prst="leftArrow">
            <a:avLst>
              <a:gd name="adj1" fmla="val 50000"/>
              <a:gd name="adj2" fmla="val 214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Text Box 14"/>
          <p:cNvSpPr txBox="1">
            <a:spLocks noChangeArrowheads="1"/>
          </p:cNvSpPr>
          <p:nvPr/>
        </p:nvSpPr>
        <p:spPr bwMode="auto">
          <a:xfrm>
            <a:off x="2268538" y="3141663"/>
            <a:ext cx="2447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b="1">
                <a:solidFill>
                  <a:srgbClr val="FF3300"/>
                </a:solidFill>
              </a:rPr>
              <a:t>Tanak sloj keramike</a:t>
            </a:r>
          </a:p>
        </p:txBody>
      </p:sp>
      <p:sp>
        <p:nvSpPr>
          <p:cNvPr id="1032" name="AutoShape 15"/>
          <p:cNvSpPr>
            <a:spLocks noChangeArrowheads="1"/>
          </p:cNvSpPr>
          <p:nvPr/>
        </p:nvSpPr>
        <p:spPr bwMode="auto">
          <a:xfrm>
            <a:off x="2555875" y="3573463"/>
            <a:ext cx="1368425" cy="71437"/>
          </a:xfrm>
          <a:prstGeom prst="rightArrow">
            <a:avLst>
              <a:gd name="adj1" fmla="val 50000"/>
              <a:gd name="adj2" fmla="val 4788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Text Box 17"/>
          <p:cNvSpPr txBox="1">
            <a:spLocks noChangeArrowheads="1"/>
          </p:cNvSpPr>
          <p:nvPr/>
        </p:nvSpPr>
        <p:spPr bwMode="auto">
          <a:xfrm>
            <a:off x="1258888" y="3933825"/>
            <a:ext cx="3313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/>
              <a:t>            </a:t>
            </a:r>
            <a:r>
              <a:rPr lang="sr-Latn-CS">
                <a:solidFill>
                  <a:srgbClr val="FF3300"/>
                </a:solidFill>
              </a:rPr>
              <a:t>Nema transparence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3DAB2-462C-4061-8477-2FB394A932A2}" type="slidenum">
              <a:rPr lang="sr-Latn-CS"/>
              <a:pPr>
                <a:defRPr/>
              </a:pPr>
              <a:t>10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814388" y="704850"/>
            <a:ext cx="6972300" cy="1143000"/>
          </a:xfrm>
        </p:spPr>
        <p:txBody>
          <a:bodyPr/>
          <a:lstStyle/>
          <a:p>
            <a:pPr eaLnBrk="1" hangingPunct="1"/>
            <a:r>
              <a:rPr lang="en-US" smtClean="0"/>
              <a:t>Zate</a:t>
            </a:r>
            <a:r>
              <a:rPr lang="sr-Latn-CS" smtClean="0"/>
              <a:t>čeno stanje</a:t>
            </a:r>
          </a:p>
        </p:txBody>
      </p:sp>
      <p:sp>
        <p:nvSpPr>
          <p:cNvPr id="1198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1380" name="Picture 4" descr="Picture 27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928813"/>
            <a:ext cx="5903913" cy="4427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E9597-6EDD-461B-A86D-1BD4E5E81FB0}" type="slidenum">
              <a:rPr lang="sr-Latn-CS"/>
              <a:pPr>
                <a:defRPr/>
              </a:pPr>
              <a:t>100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571500"/>
            <a:ext cx="6972300" cy="1143000"/>
          </a:xfrm>
        </p:spPr>
        <p:txBody>
          <a:bodyPr/>
          <a:lstStyle/>
          <a:p>
            <a:pPr eaLnBrk="1" hangingPunct="1"/>
            <a:r>
              <a:rPr lang="sr-Latn-CS" smtClean="0"/>
              <a:t>Obrušeni zubi</a:t>
            </a:r>
          </a:p>
        </p:txBody>
      </p:sp>
      <p:sp>
        <p:nvSpPr>
          <p:cNvPr id="1208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8308" name="Picture 4" descr="Picture 24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901825"/>
            <a:ext cx="5940425" cy="445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B4E573-B546-4EBA-805F-3F050F364979}" type="slidenum">
              <a:rPr lang="sr-Latn-CS"/>
              <a:pPr>
                <a:defRPr/>
              </a:pPr>
              <a:t>101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500063"/>
            <a:ext cx="6686550" cy="1143000"/>
          </a:xfrm>
        </p:spPr>
        <p:txBody>
          <a:bodyPr/>
          <a:lstStyle/>
          <a:p>
            <a:pPr eaLnBrk="1" hangingPunct="1"/>
            <a:r>
              <a:rPr lang="sr-Latn-CS" smtClean="0"/>
              <a:t>Proba metala</a:t>
            </a:r>
          </a:p>
        </p:txBody>
      </p:sp>
      <p:sp>
        <p:nvSpPr>
          <p:cNvPr id="1218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9332" name="Picture 4" descr="Picture 23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822450"/>
            <a:ext cx="6048375" cy="4535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5F7798-0A61-4786-A440-4CE8CE99753D}" type="slidenum">
              <a:rPr lang="sr-Latn-CS"/>
              <a:pPr>
                <a:defRPr/>
              </a:pPr>
              <a:t>102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28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2404" name="Picture 4" descr="Picture 23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857375"/>
            <a:ext cx="5903913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6DA897-1C8B-44B3-A7D3-E91BE923CFCA}" type="slidenum">
              <a:rPr lang="sr-Latn-CS"/>
              <a:pPr>
                <a:defRPr/>
              </a:pPr>
              <a:t>103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3428" name="Picture 4" descr="Picture 24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820863"/>
            <a:ext cx="6048375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70DBD4-F914-4B43-9D45-DD5E88E71FF4}" type="slidenum">
              <a:rPr lang="sr-Latn-CS"/>
              <a:pPr>
                <a:defRPr/>
              </a:pPr>
              <a:t>104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49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4452" name="Picture 4" descr="Picture 24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1876425"/>
            <a:ext cx="5975350" cy="4481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EF0591-8B35-4FFC-A821-8EAEB370A1BF}" type="slidenum">
              <a:rPr lang="sr-Latn-CS"/>
              <a:pPr>
                <a:defRPr/>
              </a:pPr>
              <a:t>105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500063"/>
            <a:ext cx="7329488" cy="1143000"/>
          </a:xfrm>
        </p:spPr>
        <p:txBody>
          <a:bodyPr/>
          <a:lstStyle/>
          <a:p>
            <a:pPr eaLnBrk="1" hangingPunct="1"/>
            <a:r>
              <a:rPr lang="sr-Latn-CS" sz="4800" smtClean="0"/>
              <a:t>Definitivno cementiran rad</a:t>
            </a:r>
          </a:p>
        </p:txBody>
      </p:sp>
      <p:sp>
        <p:nvSpPr>
          <p:cNvPr id="1259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5476" name="Picture 4" descr="Picture 24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88" y="1785938"/>
            <a:ext cx="6048375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311EDF-1B01-4CBE-BBCD-22AFE11A51D2}" type="slidenum">
              <a:rPr lang="sr-Latn-CS"/>
              <a:pPr>
                <a:defRPr/>
              </a:pPr>
              <a:t>106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957263" y="571500"/>
            <a:ext cx="725805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z="4000" dirty="0"/>
              <a:t>Gore SHOFU keramika</a:t>
            </a:r>
            <a:br>
              <a:rPr lang="sr-Latn-CS" sz="4000" dirty="0"/>
            </a:br>
            <a:r>
              <a:rPr lang="sr-Latn-CS" sz="4000" dirty="0"/>
              <a:t>zubi prirodniji</a:t>
            </a:r>
          </a:p>
        </p:txBody>
      </p:sp>
      <p:sp>
        <p:nvSpPr>
          <p:cNvPr id="1269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6500" name="Picture 4" descr="Picture 25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9400" y="1876425"/>
            <a:ext cx="5975350" cy="4481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9DF09-DD5C-4E9A-BD1B-53B51F33D32C}" type="slidenum">
              <a:rPr lang="sr-Latn-CS"/>
              <a:pPr>
                <a:defRPr/>
              </a:pPr>
              <a:t>107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500063"/>
            <a:ext cx="5900737" cy="1143000"/>
          </a:xfrm>
        </p:spPr>
        <p:txBody>
          <a:bodyPr/>
          <a:lstStyle/>
          <a:p>
            <a:pPr eaLnBrk="1" hangingPunct="1"/>
            <a:r>
              <a:rPr lang="en-US" smtClean="0"/>
              <a:t>Posle 7 dana</a:t>
            </a:r>
            <a:endParaRPr lang="sr-Latn-CS" smtClean="0"/>
          </a:p>
        </p:txBody>
      </p:sp>
      <p:sp>
        <p:nvSpPr>
          <p:cNvPr id="1280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2580" name="Picture 4" descr="Picture 28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785938"/>
            <a:ext cx="6048375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A5262-3A03-4FAD-B401-0B698AACFFC3}" type="slidenum">
              <a:rPr lang="sr-Latn-CS"/>
              <a:pPr>
                <a:defRPr/>
              </a:pPr>
              <a:t>108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mtClean="0"/>
              <a:t>Prikaz pacijenta A.Ć.</a:t>
            </a:r>
          </a:p>
        </p:txBody>
      </p:sp>
      <p:sp>
        <p:nvSpPr>
          <p:cNvPr id="1290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r-Latn-CS" smtClean="0"/>
              <a:t>Estetska i funkcionalna rehabilitacija</a:t>
            </a:r>
          </a:p>
          <a:p>
            <a:pPr eaLnBrk="1" hangingPunct="1"/>
            <a:r>
              <a:rPr lang="sr-Latn-CS" smtClean="0"/>
              <a:t>SHOFU keramika na </a:t>
            </a:r>
          </a:p>
          <a:p>
            <a:pPr eaLnBrk="1" hangingPunct="1"/>
            <a:r>
              <a:rPr lang="en-US" smtClean="0"/>
              <a:t>Zircon-zahn</a:t>
            </a:r>
            <a:endParaRPr lang="sr-Latn-C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CC036-43D6-4050-A306-B73F6642EA26}" type="slidenum">
              <a:rPr lang="sr-Latn-CS"/>
              <a:pPr>
                <a:defRPr/>
              </a:pPr>
              <a:t>109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714375"/>
            <a:ext cx="8229600" cy="1143000"/>
          </a:xfrm>
        </p:spPr>
        <p:txBody>
          <a:bodyPr/>
          <a:lstStyle/>
          <a:p>
            <a:pPr eaLnBrk="1" hangingPunct="1"/>
            <a:r>
              <a:rPr lang="sr-Latn-CS" smtClean="0"/>
              <a:t>Put ka rešenju  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785813" y="1928813"/>
            <a:ext cx="8229600" cy="4389437"/>
          </a:xfrm>
        </p:spPr>
        <p:txBody>
          <a:bodyPr/>
          <a:lstStyle/>
          <a:p>
            <a:pPr eaLnBrk="1" hangingPunct="1"/>
            <a:r>
              <a:rPr lang="sr-Latn-CS" smtClean="0"/>
              <a:t>Dijagnoza, plan terapije</a:t>
            </a:r>
            <a:endParaRPr lang="en-US" smtClean="0"/>
          </a:p>
          <a:p>
            <a:pPr lvl="1" eaLnBrk="1" hangingPunct="1"/>
            <a:r>
              <a:rPr lang="en-US" b="1" smtClean="0"/>
              <a:t>ORDINACIJA</a:t>
            </a:r>
            <a:endParaRPr lang="sr-Latn-CS" b="1" smtClean="0"/>
          </a:p>
          <a:p>
            <a:pPr eaLnBrk="1" hangingPunct="1"/>
            <a:r>
              <a:rPr lang="sr-Latn-CS" smtClean="0"/>
              <a:t>Dobro brušenje zuba,jasna demarkacija</a:t>
            </a:r>
          </a:p>
          <a:p>
            <a:pPr eaLnBrk="1" hangingPunct="1"/>
            <a:r>
              <a:rPr lang="sr-Latn-CS" smtClean="0"/>
              <a:t>Kvalitetan otisak</a:t>
            </a:r>
          </a:p>
          <a:p>
            <a:pPr lvl="1" eaLnBrk="1" hangingPunct="1"/>
            <a:r>
              <a:rPr lang="sr-Latn-CS" b="1" smtClean="0"/>
              <a:t>LABORATORIJA</a:t>
            </a:r>
          </a:p>
          <a:p>
            <a:pPr eaLnBrk="1" hangingPunct="1"/>
            <a:r>
              <a:rPr lang="sr-Latn-CS" smtClean="0"/>
              <a:t>  </a:t>
            </a:r>
            <a:r>
              <a:rPr lang="en-US" smtClean="0"/>
              <a:t>-</a:t>
            </a:r>
            <a:r>
              <a:rPr lang="sr-Latn-CS" smtClean="0"/>
              <a:t>morfologija</a:t>
            </a:r>
          </a:p>
          <a:p>
            <a:pPr eaLnBrk="1" hangingPunct="1"/>
            <a:r>
              <a:rPr lang="sr-Latn-CS" smtClean="0"/>
              <a:t>  </a:t>
            </a:r>
            <a:r>
              <a:rPr lang="en-US" smtClean="0"/>
              <a:t>-</a:t>
            </a:r>
            <a:r>
              <a:rPr lang="sr-Latn-CS" smtClean="0"/>
              <a:t>uravnotežen zagrižaj</a:t>
            </a:r>
          </a:p>
          <a:p>
            <a:pPr eaLnBrk="1" hangingPunct="1"/>
            <a:r>
              <a:rPr lang="sr-Latn-CS" smtClean="0"/>
              <a:t>  </a:t>
            </a:r>
            <a:r>
              <a:rPr lang="en-US" smtClean="0"/>
              <a:t>-</a:t>
            </a:r>
            <a:r>
              <a:rPr lang="sr-Latn-CS" smtClean="0"/>
              <a:t>dobro rubno zaptivanje</a:t>
            </a:r>
          </a:p>
          <a:p>
            <a:pPr eaLnBrk="1" hangingPunct="1"/>
            <a:endParaRPr lang="sr-Latn-C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1DEFAD-9870-475F-A497-3BDEB28B494F}" type="slidenum">
              <a:rPr lang="sr-Latn-CS"/>
              <a:pPr>
                <a:defRPr/>
              </a:pPr>
              <a:t>11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500063"/>
            <a:ext cx="8229600" cy="1143000"/>
          </a:xfrm>
        </p:spPr>
        <p:txBody>
          <a:bodyPr/>
          <a:lstStyle/>
          <a:p>
            <a:pPr eaLnBrk="1" hangingPunct="1"/>
            <a:r>
              <a:rPr lang="sr-Latn-CS" smtClean="0"/>
              <a:t>Zatečeno stanje</a:t>
            </a:r>
          </a:p>
        </p:txBody>
      </p:sp>
      <p:sp>
        <p:nvSpPr>
          <p:cNvPr id="1300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04" name="Picture 4" descr="Picture 29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785938"/>
            <a:ext cx="6048375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E95B6-0B77-48A3-8096-86930DBF6C81}" type="slidenum">
              <a:rPr lang="sr-Latn-CS"/>
              <a:pPr>
                <a:defRPr/>
              </a:pPr>
              <a:t>110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10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9812" name="Picture 4" descr="Picture 33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1785938"/>
            <a:ext cx="6048375" cy="4535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FA635-61CA-443F-AC61-130185BA7B52}" type="slidenum">
              <a:rPr lang="sr-Latn-CS"/>
              <a:pPr>
                <a:defRPr/>
              </a:pPr>
              <a:t>111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500"/>
            <a:ext cx="8229600" cy="1143000"/>
          </a:xfrm>
        </p:spPr>
        <p:txBody>
          <a:bodyPr/>
          <a:lstStyle/>
          <a:p>
            <a:pPr eaLnBrk="1" hangingPunct="1"/>
            <a:r>
              <a:rPr lang="sr-Latn-CS" smtClean="0"/>
              <a:t>Rad u bloku</a:t>
            </a:r>
          </a:p>
        </p:txBody>
      </p:sp>
      <p:sp>
        <p:nvSpPr>
          <p:cNvPr id="1320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0836" name="Picture 4" descr="Picture 34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1857375"/>
            <a:ext cx="5903913" cy="442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54AC6E-45F2-4EE3-AA32-D307200A5E8F}" type="slidenum">
              <a:rPr lang="sr-Latn-CS"/>
              <a:pPr>
                <a:defRPr/>
              </a:pPr>
              <a:t>112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1860" name="Picture 4" descr="Picture 34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874838"/>
            <a:ext cx="5976938" cy="44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16245-5406-4550-A8D5-0B575BED4C9F}" type="slidenum">
              <a:rPr lang="sr-Latn-CS"/>
              <a:pPr>
                <a:defRPr/>
              </a:pPr>
              <a:t>113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41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2884" name="Picture 4" descr="Picture 34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1803400"/>
            <a:ext cx="5975350" cy="44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238FB3-8218-48BE-A32F-1E227D9DE674}" type="slidenum">
              <a:rPr lang="sr-Latn-CS"/>
              <a:pPr>
                <a:defRPr/>
              </a:pPr>
              <a:t>114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8625"/>
            <a:ext cx="8229600" cy="1143000"/>
          </a:xfrm>
        </p:spPr>
        <p:txBody>
          <a:bodyPr/>
          <a:lstStyle/>
          <a:p>
            <a:pPr eaLnBrk="1" hangingPunct="1"/>
            <a:r>
              <a:rPr lang="sr-Latn-CS" sz="4000" b="1" smtClean="0"/>
              <a:t>SHOFU</a:t>
            </a:r>
            <a:r>
              <a:rPr lang="sr-Latn-CS" sz="4000" smtClean="0"/>
              <a:t> keramika na </a:t>
            </a:r>
            <a:r>
              <a:rPr lang="en-US" sz="4000" smtClean="0"/>
              <a:t>zircon-zahn</a:t>
            </a:r>
            <a:endParaRPr lang="sr-Latn-CS" sz="4000" smtClean="0"/>
          </a:p>
        </p:txBody>
      </p:sp>
      <p:sp>
        <p:nvSpPr>
          <p:cNvPr id="1351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3908" name="Picture 4" descr="Picture 34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1857375"/>
            <a:ext cx="5975350" cy="4481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94AA51-957F-42DE-AD58-1C1E5ECFAA4A}" type="slidenum">
              <a:rPr lang="sr-Latn-CS"/>
              <a:pPr>
                <a:defRPr/>
              </a:pPr>
              <a:t>115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ChangeArrowheads="1"/>
          </p:cNvSpPr>
          <p:nvPr>
            <p:ph type="title"/>
          </p:nvPr>
        </p:nvSpPr>
        <p:spPr>
          <a:xfrm>
            <a:off x="557213" y="704850"/>
            <a:ext cx="8229600" cy="1143000"/>
          </a:xfrm>
        </p:spPr>
        <p:txBody>
          <a:bodyPr/>
          <a:lstStyle/>
          <a:p>
            <a:pPr eaLnBrk="1" hangingPunct="1"/>
            <a:r>
              <a:rPr lang="sr-Latn-CS" smtClean="0"/>
              <a:t>Prikaz pacijenta V.N.</a:t>
            </a:r>
          </a:p>
        </p:txBody>
      </p:sp>
      <p:sp>
        <p:nvSpPr>
          <p:cNvPr id="1361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r-Latn-CS" smtClean="0"/>
              <a:t>Bisekcija kao posledica karijesa</a:t>
            </a:r>
          </a:p>
          <a:p>
            <a:pPr eaLnBrk="1" hangingPunct="1"/>
            <a:r>
              <a:rPr lang="sr-Latn-CS" smtClean="0"/>
              <a:t>Endodontski tretirani kanali </a:t>
            </a:r>
          </a:p>
          <a:p>
            <a:pPr eaLnBrk="1" hangingPunct="1"/>
            <a:r>
              <a:rPr lang="sr-Latn-CS" smtClean="0"/>
              <a:t>Postavljene dve livene nadogradnje</a:t>
            </a:r>
          </a:p>
          <a:p>
            <a:pPr eaLnBrk="1" hangingPunct="1"/>
            <a:r>
              <a:rPr lang="sr-Latn-CS" b="1" smtClean="0"/>
              <a:t>SHOFU</a:t>
            </a:r>
            <a:r>
              <a:rPr lang="sr-Latn-CS" smtClean="0"/>
              <a:t> metalokeramička krunica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27C1FA-E364-4EAA-BD3F-76BF28B867AB}" type="slidenum">
              <a:rPr lang="sr-Latn-CS"/>
              <a:pPr>
                <a:defRPr/>
              </a:pPr>
              <a:t>116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/>
              <a:t>Bisectio na zubu 36</a:t>
            </a:r>
            <a:br>
              <a:rPr lang="en-US" sz="4000"/>
            </a:br>
            <a:r>
              <a:rPr lang="en-US" sz="4000"/>
              <a:t>postavljene 2 livene nadogradnje</a:t>
            </a:r>
            <a:endParaRPr lang="sr-Latn-CS" sz="4000"/>
          </a:p>
        </p:txBody>
      </p:sp>
      <p:sp>
        <p:nvSpPr>
          <p:cNvPr id="1372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6980" name="Picture 4" descr="Picture 18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874838"/>
            <a:ext cx="5975350" cy="44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CF7582-C29D-4E22-B574-32E0EC0CE3FB}" type="slidenum">
              <a:rPr lang="sr-Latn-CS"/>
              <a:pPr>
                <a:defRPr/>
              </a:pPr>
              <a:t>117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82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9028" name="Picture 4" descr="Picture 18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2738" y="1776413"/>
            <a:ext cx="6013450" cy="451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30B4F-D597-4D7A-A736-54E3DBED216C}" type="slidenum">
              <a:rPr lang="sr-Latn-CS"/>
              <a:pPr>
                <a:defRPr/>
              </a:pPr>
              <a:t>118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00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 Dve krunice u bloku</a:t>
            </a:r>
            <a:endParaRPr lang="sr-Latn-CS" smtClean="0"/>
          </a:p>
        </p:txBody>
      </p:sp>
      <p:sp>
        <p:nvSpPr>
          <p:cNvPr id="1392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0052" name="Picture 4" descr="Picture 18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1803400"/>
            <a:ext cx="5975350" cy="44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274-3A11-4CA7-ACE0-9F1A3F1BAEC8}" type="slidenum">
              <a:rPr lang="sr-Latn-CS"/>
              <a:pPr>
                <a:defRPr/>
              </a:pPr>
              <a:t>119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62" name="Picture 6" descr="Picture 003"/>
          <p:cNvPicPr>
            <a:picLocks noChangeAspect="1" noChangeArrowheads="1"/>
          </p:cNvPicPr>
          <p:nvPr/>
        </p:nvPicPr>
        <p:blipFill>
          <a:blip r:embed="rId2" cstate="screen">
            <a:lum bright="30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2624138"/>
            <a:ext cx="3673475" cy="211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3" name="Picture 7" descr="Picture 03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2636838"/>
            <a:ext cx="4176713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D684D-8AA7-407F-BED1-2E4CBDB96C1A}" type="slidenum">
              <a:rPr lang="sr-Latn-CS"/>
              <a:pPr>
                <a:defRPr/>
              </a:pPr>
              <a:t>12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5715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Delimi</a:t>
            </a:r>
            <a:r>
              <a:rPr lang="sr-Latn-CS" smtClean="0"/>
              <a:t>čna postavka</a:t>
            </a:r>
          </a:p>
        </p:txBody>
      </p:sp>
      <p:sp>
        <p:nvSpPr>
          <p:cNvPr id="1402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2100" name="Picture 4" descr="Picture 18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1876425"/>
            <a:ext cx="5975350" cy="4481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DADF80-8B18-45ED-A626-A97E978E7793}" type="slidenum">
              <a:rPr lang="sr-Latn-CS"/>
              <a:pPr>
                <a:defRPr/>
              </a:pPr>
              <a:t>120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ChangeArrowheads="1"/>
          </p:cNvSpPr>
          <p:nvPr>
            <p:ph type="title"/>
          </p:nvPr>
        </p:nvSpPr>
        <p:spPr>
          <a:xfrm>
            <a:off x="557213" y="285750"/>
            <a:ext cx="8229600" cy="1143000"/>
          </a:xfrm>
        </p:spPr>
        <p:txBody>
          <a:bodyPr/>
          <a:lstStyle/>
          <a:p>
            <a:pPr eaLnBrk="1" hangingPunct="1"/>
            <a:r>
              <a:rPr lang="sr-Latn-CS" sz="4000" smtClean="0"/>
              <a:t>Definitivno cementirana nadoknada</a:t>
            </a:r>
          </a:p>
        </p:txBody>
      </p:sp>
      <p:sp>
        <p:nvSpPr>
          <p:cNvPr id="1413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24" name="Picture 4" descr="Picture 19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1820863"/>
            <a:ext cx="6048375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2CD48C-A8FC-4679-B7A3-FD8D83D36CFC}" type="slidenum">
              <a:rPr lang="sr-Latn-CS"/>
              <a:pPr>
                <a:defRPr/>
              </a:pPr>
              <a:t>121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700088" y="704850"/>
            <a:ext cx="8229600" cy="1143000"/>
          </a:xfrm>
        </p:spPr>
        <p:txBody>
          <a:bodyPr/>
          <a:lstStyle/>
          <a:p>
            <a:pPr eaLnBrk="1" hangingPunct="1"/>
            <a:r>
              <a:rPr lang="sr-Latn-CS" smtClean="0"/>
              <a:t>Prikaz pacijenta A. A.</a:t>
            </a:r>
          </a:p>
        </p:txBody>
      </p:sp>
      <p:sp>
        <p:nvSpPr>
          <p:cNvPr id="1423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r-Latn-CS" b="1" smtClean="0"/>
              <a:t>SHOFU</a:t>
            </a:r>
            <a:r>
              <a:rPr lang="sr-Latn-CS" smtClean="0"/>
              <a:t> keramika na zircon zahn</a:t>
            </a:r>
          </a:p>
          <a:p>
            <a:pPr eaLnBrk="1" hangingPunct="1"/>
            <a:r>
              <a:rPr lang="sr-Latn-CS" smtClean="0"/>
              <a:t>Rad u bloku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47299D-BE32-400D-AA2D-AAB1661735F7}" type="slidenum">
              <a:rPr lang="sr-Latn-CS"/>
              <a:pPr>
                <a:defRPr/>
              </a:pPr>
              <a:t>122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3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7220" name="Picture 4" descr="Picture 07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1857375"/>
            <a:ext cx="5975350" cy="44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568876-EEBC-4C31-814B-19A756153C77}" type="slidenum">
              <a:rPr lang="sr-Latn-CS"/>
              <a:pPr>
                <a:defRPr/>
              </a:pPr>
              <a:t>123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428625"/>
            <a:ext cx="8229600" cy="1143000"/>
          </a:xfrm>
        </p:spPr>
        <p:txBody>
          <a:bodyPr/>
          <a:lstStyle/>
          <a:p>
            <a:pPr eaLnBrk="1" hangingPunct="1"/>
            <a:r>
              <a:rPr lang="sr-Latn-CS" smtClean="0"/>
              <a:t>Rad na modelu</a:t>
            </a:r>
          </a:p>
        </p:txBody>
      </p:sp>
      <p:sp>
        <p:nvSpPr>
          <p:cNvPr id="1443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9268" name="Picture 4" descr="Picture 07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1822450"/>
            <a:ext cx="6048375" cy="4535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050F0-1E3A-4980-8FB7-ED9FB7BB209D}" type="slidenum">
              <a:rPr lang="sr-Latn-CS"/>
              <a:pPr>
                <a:defRPr/>
              </a:pPr>
              <a:t>124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88"/>
            <a:ext cx="8229600" cy="1143000"/>
          </a:xfrm>
        </p:spPr>
        <p:txBody>
          <a:bodyPr/>
          <a:lstStyle/>
          <a:p>
            <a:pPr eaLnBrk="1" hangingPunct="1"/>
            <a:r>
              <a:rPr lang="sr-Latn-CS" smtClean="0"/>
              <a:t>Pr</a:t>
            </a:r>
            <a:r>
              <a:rPr lang="en-US" smtClean="0"/>
              <a:t>irodnost,transparentnost…</a:t>
            </a:r>
            <a:endParaRPr lang="sr-Latn-CS" smtClean="0"/>
          </a:p>
        </p:txBody>
      </p:sp>
      <p:sp>
        <p:nvSpPr>
          <p:cNvPr id="1454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0292" name="Picture 4" descr="Picture 07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88" y="1670050"/>
            <a:ext cx="6156325" cy="461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C5BDC-7239-462A-BC69-E50580B03FE3}" type="slidenum">
              <a:rPr lang="sr-Latn-CS"/>
              <a:pPr>
                <a:defRPr/>
              </a:pPr>
              <a:t>125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571500"/>
            <a:ext cx="8229600" cy="1143000"/>
          </a:xfrm>
        </p:spPr>
        <p:txBody>
          <a:bodyPr/>
          <a:lstStyle/>
          <a:p>
            <a:pPr eaLnBrk="1" hangingPunct="1"/>
            <a:r>
              <a:rPr lang="sr-Latn-CS" sz="3200" b="1" smtClean="0"/>
              <a:t>Zamašćivanje otvorenih površina u cilju sprečavanja neželjenog zadržavanja cementa</a:t>
            </a:r>
          </a:p>
        </p:txBody>
      </p:sp>
      <p:sp>
        <p:nvSpPr>
          <p:cNvPr id="1464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1316" name="Picture 4" descr="Picture 06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913" y="1831975"/>
            <a:ext cx="5938837" cy="445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A4FD2-B0A9-4CFC-85EB-D45330EB6D98}" type="slidenum">
              <a:rPr lang="sr-Latn-CS"/>
              <a:pPr>
                <a:defRPr/>
              </a:pPr>
              <a:t>126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ChangeArrowheads="1"/>
          </p:cNvSpPr>
          <p:nvPr>
            <p:ph type="title"/>
          </p:nvPr>
        </p:nvSpPr>
        <p:spPr>
          <a:xfrm>
            <a:off x="557213" y="500063"/>
            <a:ext cx="8229600" cy="1143000"/>
          </a:xfrm>
        </p:spPr>
        <p:txBody>
          <a:bodyPr/>
          <a:lstStyle/>
          <a:p>
            <a:pPr eaLnBrk="1" hangingPunct="1"/>
            <a:r>
              <a:rPr lang="sr-Latn-CS" smtClean="0"/>
              <a:t>Delimično postavljen rad</a:t>
            </a:r>
          </a:p>
        </p:txBody>
      </p:sp>
      <p:sp>
        <p:nvSpPr>
          <p:cNvPr id="1474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2340" name="Picture 4" descr="Picture 08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63" y="1911350"/>
            <a:ext cx="5832475" cy="437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053642-F67E-43C4-8F05-66C45E9E139C}" type="slidenum">
              <a:rPr lang="sr-Latn-CS"/>
              <a:pPr>
                <a:defRPr/>
              </a:pPr>
              <a:t>127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84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endParaRPr lang="en-US" smtClean="0"/>
          </a:p>
        </p:txBody>
      </p:sp>
      <p:pic>
        <p:nvPicPr>
          <p:cNvPr id="143364" name="Picture 4" descr="Picture 08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697038"/>
            <a:ext cx="6119812" cy="4589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509493-2CAF-4D9B-9AD7-0D3926B2A11B}" type="slidenum">
              <a:rPr lang="sr-Latn-CS"/>
              <a:pPr>
                <a:defRPr/>
              </a:pPr>
              <a:t>128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>
          <a:xfrm>
            <a:off x="557213" y="500063"/>
            <a:ext cx="8229600" cy="1143000"/>
          </a:xfrm>
        </p:spPr>
        <p:txBody>
          <a:bodyPr/>
          <a:lstStyle/>
          <a:p>
            <a:pPr eaLnBrk="1" hangingPunct="1"/>
            <a:r>
              <a:rPr lang="sr-Latn-CS" smtClean="0"/>
              <a:t>Gotov rad sl.1</a:t>
            </a:r>
          </a:p>
        </p:txBody>
      </p:sp>
      <p:sp>
        <p:nvSpPr>
          <p:cNvPr id="1495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4388" name="Picture 4" descr="Picture 08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1874838"/>
            <a:ext cx="5976938" cy="44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0AB62-569A-4A48-B1CD-0005BC8F9C0A}" type="slidenum">
              <a:rPr lang="sr-Latn-CS"/>
              <a:pPr>
                <a:defRPr/>
              </a:pPr>
              <a:t>129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14375"/>
            <a:ext cx="7658100" cy="1143000"/>
          </a:xfrm>
        </p:spPr>
        <p:txBody>
          <a:bodyPr/>
          <a:lstStyle/>
          <a:p>
            <a:pPr algn="just" eaLnBrk="1" hangingPunct="1"/>
            <a:r>
              <a:rPr lang="en-US" smtClean="0"/>
              <a:t>Prikaz pacijenta  M.S.</a:t>
            </a:r>
            <a:endParaRPr lang="sr-Latn-CS" smtClean="0"/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857250" y="1928813"/>
            <a:ext cx="7686675" cy="4389437"/>
          </a:xfrm>
        </p:spPr>
        <p:txBody>
          <a:bodyPr/>
          <a:lstStyle/>
          <a:p>
            <a:pPr algn="just" eaLnBrk="1" hangingPunct="1"/>
            <a:r>
              <a:rPr lang="en-US" smtClean="0"/>
              <a:t>Posle hiru</a:t>
            </a:r>
            <a:r>
              <a:rPr lang="sr-Latn-CS" smtClean="0"/>
              <a:t>rš</a:t>
            </a:r>
            <a:r>
              <a:rPr lang="en-US" smtClean="0"/>
              <a:t>kog tretmana parodontopatije</a:t>
            </a:r>
          </a:p>
          <a:p>
            <a:pPr algn="just" eaLnBrk="1" hangingPunct="1"/>
            <a:r>
              <a:rPr lang="en-US" smtClean="0"/>
              <a:t>Fi</a:t>
            </a:r>
            <a:r>
              <a:rPr lang="sr-Latn-CS" smtClean="0"/>
              <a:t>ks</a:t>
            </a:r>
            <a:r>
              <a:rPr lang="en-US" smtClean="0"/>
              <a:t>ni protetski rad</a:t>
            </a:r>
          </a:p>
          <a:p>
            <a:pPr algn="just" eaLnBrk="1" hangingPunct="1"/>
            <a:r>
              <a:rPr lang="en-US" b="1" smtClean="0"/>
              <a:t>BEZ IMPLANTA</a:t>
            </a:r>
          </a:p>
          <a:p>
            <a:pPr algn="just" eaLnBrk="1" hangingPunct="1"/>
            <a:r>
              <a:rPr lang="en-US" smtClean="0"/>
              <a:t>PRA</a:t>
            </a:r>
            <a:r>
              <a:rPr lang="sr-Latn-CS" smtClean="0"/>
              <a:t>Ć</a:t>
            </a:r>
            <a:r>
              <a:rPr lang="en-US" smtClean="0"/>
              <a:t>EN 5</a:t>
            </a:r>
            <a:r>
              <a:rPr lang="sr-Latn-CS" smtClean="0"/>
              <a:t> </a:t>
            </a:r>
            <a:r>
              <a:rPr lang="en-US" smtClean="0"/>
              <a:t>GOD</a:t>
            </a:r>
            <a:r>
              <a:rPr lang="sr-Latn-CS" smtClean="0"/>
              <a:t>.</a:t>
            </a:r>
            <a:r>
              <a:rPr lang="en-US" smtClean="0"/>
              <a:t> OD 2006</a:t>
            </a:r>
            <a:r>
              <a:rPr lang="sr-Latn-CS" smtClean="0"/>
              <a:t>.</a:t>
            </a:r>
            <a:r>
              <a:rPr lang="en-US" smtClean="0"/>
              <a:t> DO 2011</a:t>
            </a:r>
            <a:r>
              <a:rPr lang="sr-Latn-CS" smtClean="0"/>
              <a:t>.</a:t>
            </a:r>
            <a:endParaRPr lang="en-US" smtClean="0"/>
          </a:p>
          <a:p>
            <a:pPr algn="just" eaLnBrk="1" hangingPunct="1"/>
            <a:r>
              <a:rPr lang="en-US" smtClean="0"/>
              <a:t>Pac</a:t>
            </a:r>
            <a:r>
              <a:rPr lang="sr-Latn-CS" smtClean="0"/>
              <a:t>ijent </a:t>
            </a:r>
            <a:r>
              <a:rPr lang="en-US" smtClean="0"/>
              <a:t>dijabeti</a:t>
            </a:r>
            <a:r>
              <a:rPr lang="sr-Latn-CS" smtClean="0"/>
              <a:t>č</a:t>
            </a:r>
            <a:r>
              <a:rPr lang="en-US" smtClean="0"/>
              <a:t>ar</a:t>
            </a:r>
          </a:p>
          <a:p>
            <a:pPr algn="just" eaLnBrk="1" hangingPunct="1"/>
            <a:r>
              <a:rPr lang="en-US" smtClean="0"/>
              <a:t>Pu</a:t>
            </a:r>
            <a:r>
              <a:rPr lang="sr-Latn-CS" smtClean="0"/>
              <a:t>š</a:t>
            </a:r>
            <a:r>
              <a:rPr lang="en-US" smtClean="0"/>
              <a:t>a</a:t>
            </a:r>
            <a:r>
              <a:rPr lang="sr-Latn-CS" smtClean="0"/>
              <a:t>č</a:t>
            </a:r>
            <a:r>
              <a:rPr lang="en-US" smtClean="0"/>
              <a:t> </a:t>
            </a:r>
            <a:endParaRPr lang="sr-Latn-C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C017B-D1A9-43D1-83D6-6781A7143C42}" type="slidenum">
              <a:rPr lang="sr-Latn-CS"/>
              <a:pPr>
                <a:defRPr/>
              </a:pPr>
              <a:t>13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571500"/>
            <a:ext cx="8229600" cy="1143000"/>
          </a:xfrm>
        </p:spPr>
        <p:txBody>
          <a:bodyPr/>
          <a:lstStyle/>
          <a:p>
            <a:pPr eaLnBrk="1" hangingPunct="1"/>
            <a:r>
              <a:rPr lang="sr-Latn-CS" smtClean="0"/>
              <a:t>Gotov rad sl.2</a:t>
            </a:r>
          </a:p>
        </p:txBody>
      </p:sp>
      <p:sp>
        <p:nvSpPr>
          <p:cNvPr id="1505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5412" name="Picture 4" descr="Picture 08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63" y="1858963"/>
            <a:ext cx="5905500" cy="4427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9E155C-43C8-4FE7-A6B4-5621A925A7E4}" type="slidenum">
              <a:rPr lang="sr-Latn-CS"/>
              <a:pPr>
                <a:defRPr/>
              </a:pPr>
              <a:t>130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smtClean="0"/>
          </a:p>
        </p:txBody>
      </p:sp>
      <p:pic>
        <p:nvPicPr>
          <p:cNvPr id="147460" name="Picture 4" descr="Picture 09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0513" y="1830388"/>
            <a:ext cx="5940425" cy="4456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AC1EE-FEE7-4797-BFD3-B9543669C95C}" type="slidenum">
              <a:rPr lang="sr-Latn-CS"/>
              <a:pPr>
                <a:defRPr/>
              </a:pPr>
              <a:t>131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428625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Posle 7 dana</a:t>
            </a:r>
            <a:endParaRPr lang="sr-Latn-CS" smtClean="0"/>
          </a:p>
        </p:txBody>
      </p:sp>
      <p:sp>
        <p:nvSpPr>
          <p:cNvPr id="1536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8484" name="Picture 4" descr="Picture 1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1804988"/>
            <a:ext cx="5975350" cy="4481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43910E-E154-47F8-A863-C2C10895FB63}" type="slidenum">
              <a:rPr lang="sr-Latn-CS"/>
              <a:pPr>
                <a:defRPr/>
              </a:pPr>
              <a:t>132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5715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HVALA</a:t>
            </a:r>
            <a:endParaRPr lang="sr-Latn-CS" b="1" smtClean="0"/>
          </a:p>
        </p:txBody>
      </p:sp>
      <p:sp>
        <p:nvSpPr>
          <p:cNvPr id="1546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solidFill>
                  <a:srgbClr val="0000FF"/>
                </a:solidFill>
              </a:rPr>
              <a:t> </a:t>
            </a:r>
            <a:r>
              <a:rPr lang="en-US" sz="4000" b="1" smtClean="0">
                <a:solidFill>
                  <a:srgbClr val="0000FF"/>
                </a:solidFill>
                <a:hlinkClick r:id="rId2"/>
              </a:rPr>
              <a:t>www.drmilanpavlovic.com</a:t>
            </a:r>
            <a:endParaRPr lang="en-US" sz="4000" b="1" smtClean="0">
              <a:solidFill>
                <a:srgbClr val="0000FF"/>
              </a:solidFill>
            </a:endParaRPr>
          </a:p>
          <a:p>
            <a:pPr eaLnBrk="1" hangingPunct="1"/>
            <a:endParaRPr lang="en-US" sz="4000" b="1" smtClean="0">
              <a:solidFill>
                <a:srgbClr val="0000FF"/>
              </a:solidFill>
            </a:endParaRPr>
          </a:p>
          <a:p>
            <a:pPr eaLnBrk="1" hangingPunct="1"/>
            <a:r>
              <a:rPr lang="en-US" sz="4000" smtClean="0">
                <a:solidFill>
                  <a:srgbClr val="0099FF"/>
                </a:solidFill>
              </a:rPr>
              <a:t>office@drmilanpavlovic.com</a:t>
            </a:r>
            <a:endParaRPr lang="sr-Latn-CS" sz="4000" smtClean="0">
              <a:solidFill>
                <a:srgbClr val="0099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8E80E-5216-479A-937E-D32493F055F7}" type="slidenum">
              <a:rPr lang="sr-Latn-CS"/>
              <a:pPr>
                <a:defRPr/>
              </a:pPr>
              <a:t>133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24.11.2006</a:t>
            </a:r>
            <a:endParaRPr lang="sr-Latn-C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 flipV="1">
            <a:off x="8604250" y="6126163"/>
            <a:ext cx="82550" cy="69850"/>
          </a:xfrm>
        </p:spPr>
        <p:txBody>
          <a:bodyPr>
            <a:normAutofit fontScale="25000" lnSpcReduction="20000"/>
          </a:bodyPr>
          <a:lstStyle/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80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pic>
        <p:nvPicPr>
          <p:cNvPr id="6" name="Picture 7" descr="Picture 0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2925" y="2055813"/>
            <a:ext cx="5545138" cy="415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FD1E2-07CC-4A6D-869A-5FF723D9B184}" type="slidenum">
              <a:rPr lang="sr-Latn-CS"/>
              <a:pPr>
                <a:defRPr/>
              </a:pPr>
              <a:t>14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428625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24.11.2006</a:t>
            </a:r>
            <a:endParaRPr lang="sr-Latn-C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 flipV="1">
            <a:off x="8604250" y="6126163"/>
            <a:ext cx="82550" cy="69850"/>
          </a:xfrm>
        </p:spPr>
        <p:txBody>
          <a:bodyPr>
            <a:normAutofit fontScale="25000" lnSpcReduction="20000"/>
          </a:bodyPr>
          <a:lstStyle/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800"/>
          </a:p>
        </p:txBody>
      </p:sp>
      <p:pic>
        <p:nvPicPr>
          <p:cNvPr id="23557" name="Picture 5" descr="Picture 01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714500"/>
            <a:ext cx="5976938" cy="44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1544E2-399B-48C9-AF88-A48E76B29CB2}" type="slidenum">
              <a:rPr lang="sr-Latn-CS"/>
              <a:pPr>
                <a:defRPr/>
              </a:pPr>
              <a:t>15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24.11.2006</a:t>
            </a:r>
            <a:endParaRPr lang="sr-Latn-CS" smtClean="0"/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2532" name="Picture 4" descr="Picture 28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879600"/>
            <a:ext cx="5903913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71B8B-B626-4DD8-9C72-355F7E368D42}" type="slidenum">
              <a:rPr lang="sr-Latn-CS"/>
              <a:pPr>
                <a:defRPr/>
              </a:pPr>
              <a:t>16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5000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6.03.2007</a:t>
            </a:r>
            <a:endParaRPr lang="sr-Latn-CS" smtClean="0"/>
          </a:p>
        </p:txBody>
      </p:sp>
      <p:sp>
        <p:nvSpPr>
          <p:cNvPr id="337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9092" name="Picture 4" descr="DSC00051"/>
          <p:cNvPicPr>
            <a:picLocks noChangeAspect="1" noChangeArrowheads="1"/>
          </p:cNvPicPr>
          <p:nvPr/>
        </p:nvPicPr>
        <p:blipFill>
          <a:blip r:embed="rId2" cstate="screen"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1785938"/>
            <a:ext cx="6048375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0B0AB-4524-43A2-B7A5-B493B2E93255}" type="slidenum">
              <a:rPr lang="sr-Latn-CS"/>
              <a:pPr>
                <a:defRPr/>
              </a:pPr>
              <a:t>17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5715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6.03.2007</a:t>
            </a:r>
            <a:endParaRPr lang="sr-Latn-CS" smtClean="0"/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0116" name="Picture 4" descr="DSC00045"/>
          <p:cNvPicPr>
            <a:picLocks noChangeAspect="1" noChangeArrowheads="1"/>
          </p:cNvPicPr>
          <p:nvPr/>
        </p:nvPicPr>
        <p:blipFill>
          <a:blip r:embed="rId2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1820863"/>
            <a:ext cx="6048375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DBCBC-AC19-497F-985E-DD91E078CE4F}" type="slidenum">
              <a:rPr lang="sr-Latn-CS"/>
              <a:pPr>
                <a:defRPr/>
              </a:pPr>
              <a:t>18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5000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14.03.2007</a:t>
            </a:r>
            <a:endParaRPr lang="sr-Latn-CS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 flipH="1" flipV="1">
            <a:off x="8686800" y="6126163"/>
            <a:ext cx="133350" cy="69850"/>
          </a:xfrm>
        </p:spPr>
        <p:txBody>
          <a:bodyPr>
            <a:normAutofit fontScale="25000" lnSpcReduction="20000"/>
          </a:bodyPr>
          <a:lstStyle/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800"/>
          </a:p>
        </p:txBody>
      </p:sp>
      <p:pic>
        <p:nvPicPr>
          <p:cNvPr id="24580" name="Picture 4" descr="Picture 05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4925" y="1785938"/>
            <a:ext cx="6553200" cy="448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EDBF5C-ADF6-47B7-AEB3-D5BF036B5A5B}" type="slidenum">
              <a:rPr lang="sr-Latn-CS"/>
              <a:pPr>
                <a:defRPr/>
              </a:pPr>
              <a:t>19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400" b="1" smtClean="0"/>
              <a:t>Problemi u praksi</a:t>
            </a:r>
            <a:endParaRPr lang="sr-Latn-CS" sz="5400" b="1" smtClean="0"/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2143125"/>
            <a:ext cx="8643937" cy="3214688"/>
          </a:xfrm>
        </p:spPr>
        <p:txBody>
          <a:bodyPr/>
          <a:lstStyle/>
          <a:p>
            <a:pPr marL="1508125" lvl="1" indent="-1143000" eaLnBrk="1" hangingPunct="1">
              <a:buFont typeface="Wingdings 2" pitchFamily="18" charset="2"/>
              <a:buNone/>
            </a:pPr>
            <a:r>
              <a:rPr lang="en-US" sz="4800" smtClean="0"/>
              <a:t>1.1 Lo</a:t>
            </a:r>
            <a:r>
              <a:rPr lang="sr-Latn-CS" sz="4800" smtClean="0"/>
              <a:t>š</a:t>
            </a:r>
            <a:r>
              <a:rPr lang="en-US" sz="4800" smtClean="0"/>
              <a:t>a  higijena</a:t>
            </a:r>
          </a:p>
          <a:p>
            <a:pPr marL="1508125" lvl="1" indent="-1143000" eaLnBrk="1" hangingPunct="1">
              <a:buFont typeface="Wingdings 2" pitchFamily="18" charset="2"/>
              <a:buNone/>
            </a:pPr>
            <a:r>
              <a:rPr lang="en-US" sz="4800" smtClean="0"/>
              <a:t>1.2 Fos  r</a:t>
            </a:r>
            <a:r>
              <a:rPr lang="sr-Latn-CS" sz="4800" smtClean="0"/>
              <a:t>ut</a:t>
            </a:r>
            <a:endParaRPr lang="en-US" sz="4800" smtClean="0"/>
          </a:p>
          <a:p>
            <a:pPr marL="1508125" lvl="1" indent="-1143000" eaLnBrk="1" hangingPunct="1">
              <a:buFont typeface="Wingdings 2" pitchFamily="18" charset="2"/>
              <a:buNone/>
            </a:pPr>
            <a:r>
              <a:rPr lang="en-US" sz="4800" smtClean="0"/>
              <a:t>1.3 </a:t>
            </a:r>
            <a:r>
              <a:rPr lang="sr-Latn-CS" sz="4800" smtClean="0"/>
              <a:t>”</a:t>
            </a:r>
            <a:r>
              <a:rPr lang="en-US" sz="4800" smtClean="0"/>
              <a:t>Upasivanje</a:t>
            </a:r>
            <a:r>
              <a:rPr lang="sr-Latn-CS" sz="4800" smtClean="0"/>
              <a:t>”</a:t>
            </a:r>
            <a:r>
              <a:rPr lang="en-US" sz="4800" smtClean="0"/>
              <a:t> fi</a:t>
            </a:r>
            <a:r>
              <a:rPr lang="sr-Latn-CS" sz="4800" smtClean="0"/>
              <a:t>ks</a:t>
            </a:r>
            <a:r>
              <a:rPr lang="en-US" sz="4800" smtClean="0"/>
              <a:t>nog rada</a:t>
            </a:r>
            <a:endParaRPr lang="sr-Latn-CS" sz="4800" smtClean="0"/>
          </a:p>
          <a:p>
            <a:pPr marL="1508125" lvl="1" indent="-1143000" eaLnBrk="1" hangingPunct="1">
              <a:buFont typeface="Wingdings 2" pitchFamily="18" charset="2"/>
              <a:buNone/>
            </a:pPr>
            <a:r>
              <a:rPr lang="sr-Latn-CS" sz="4800" smtClean="0"/>
              <a:t>1.4 Loša krunica</a:t>
            </a:r>
            <a:endParaRPr lang="en-US" sz="4800" smtClean="0"/>
          </a:p>
          <a:p>
            <a:pPr marL="1508125" lvl="1" indent="-1143000" eaLnBrk="1" hangingPunct="1">
              <a:buFont typeface="Wingdings 2" pitchFamily="18" charset="2"/>
              <a:buNone/>
            </a:pPr>
            <a:endParaRPr lang="en-US" sz="4800" smtClean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6000" smtClean="0"/>
          </a:p>
          <a:p>
            <a:pPr eaLnBrk="1" hangingPunct="1">
              <a:buFontTx/>
              <a:buNone/>
            </a:pPr>
            <a:endParaRPr lang="sr-Latn-CS" sz="600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8B439-926D-4A7E-A24E-6B4A24706837}" type="slidenum">
              <a:rPr lang="sr-Latn-CS"/>
              <a:pPr>
                <a:defRPr/>
              </a:pPr>
              <a:t>2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5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14.03.2007</a:t>
            </a:r>
            <a:endParaRPr lang="sr-Latn-CS" smtClean="0"/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5604" name="Picture 4" descr="Picture 05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413" y="1893888"/>
            <a:ext cx="7129462" cy="446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EA5DE9-C2C5-4B78-B40B-4F54B1E2C30E}" type="slidenum">
              <a:rPr lang="sr-Latn-CS"/>
              <a:pPr>
                <a:defRPr/>
              </a:pPr>
              <a:t>20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1.7.2011</a:t>
            </a:r>
            <a:endParaRPr lang="sr-Latn-CS" smtClean="0"/>
          </a:p>
        </p:txBody>
      </p:sp>
      <p:sp>
        <p:nvSpPr>
          <p:cNvPr id="378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1556" name="Picture 4" descr="Picture 29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1874838"/>
            <a:ext cx="5975350" cy="44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F68B96-D967-4A19-B08E-A63A3DB9A18B}" type="slidenum">
              <a:rPr lang="sr-Latn-CS"/>
              <a:pPr>
                <a:defRPr/>
              </a:pPr>
              <a:t>21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13.7.2011</a:t>
            </a:r>
            <a:endParaRPr lang="sr-Latn-C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 flipH="1" flipV="1">
            <a:off x="8686800" y="6126163"/>
            <a:ext cx="87313" cy="111125"/>
          </a:xfrm>
        </p:spPr>
        <p:txBody>
          <a:bodyPr>
            <a:normAutofit fontScale="25000" lnSpcReduction="20000"/>
          </a:bodyPr>
          <a:lstStyle/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800"/>
          </a:p>
        </p:txBody>
      </p:sp>
      <p:pic>
        <p:nvPicPr>
          <p:cNvPr id="26628" name="Picture 4" descr="Picture 001"/>
          <p:cNvPicPr>
            <a:picLocks noChangeAspect="1" noChangeArrowheads="1"/>
          </p:cNvPicPr>
          <p:nvPr/>
        </p:nvPicPr>
        <p:blipFill>
          <a:blip r:embed="rId2" cstate="screen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771650"/>
            <a:ext cx="6840538" cy="4443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422799-7888-4B90-AB50-B0B01C20F5C5}" type="slidenum">
              <a:rPr lang="sr-Latn-CS"/>
              <a:pPr>
                <a:defRPr/>
              </a:pPr>
              <a:t>22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z="4000"/>
              <a:t>Prikaz pacijenta S.P.</a:t>
            </a:r>
            <a:br>
              <a:rPr lang="sr-Latn-CS" sz="4000"/>
            </a:br>
            <a:endParaRPr lang="sr-Latn-CS" sz="4000"/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r-Latn-CS" smtClean="0"/>
              <a:t>Problemi zatečenog bezmetalnog rada</a:t>
            </a:r>
          </a:p>
          <a:p>
            <a:pPr eaLnBrk="1" hangingPunct="1"/>
            <a:r>
              <a:rPr lang="sr-Latn-CS" smtClean="0"/>
              <a:t>   morfološki neadekvatna nadoknada</a:t>
            </a:r>
          </a:p>
          <a:p>
            <a:pPr eaLnBrk="1" hangingPunct="1"/>
            <a:r>
              <a:rPr lang="sr-Latn-CS" smtClean="0"/>
              <a:t>   bez interdentalnog prostora</a:t>
            </a:r>
          </a:p>
          <a:p>
            <a:pPr eaLnBrk="1" hangingPunct="1"/>
            <a:r>
              <a:rPr lang="sr-Latn-CS" b="1" smtClean="0"/>
              <a:t>REŠENJE</a:t>
            </a:r>
          </a:p>
          <a:p>
            <a:pPr eaLnBrk="1" hangingPunct="1"/>
            <a:r>
              <a:rPr lang="sr-Latn-CS" smtClean="0"/>
              <a:t>   otvaranjem prostora za interdentalne papile izgubila se cijanoza</a:t>
            </a:r>
          </a:p>
          <a:p>
            <a:pPr eaLnBrk="1" hangingPunct="1"/>
            <a:r>
              <a:rPr lang="sr-Latn-CS" smtClean="0"/>
              <a:t>   </a:t>
            </a:r>
            <a:r>
              <a:rPr lang="sr-Latn-CS" b="1" smtClean="0"/>
              <a:t>izradom nove nadoknade rešeni problemi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9DF942-2CB1-43A9-A66C-77CB3638802E}" type="slidenum">
              <a:rPr lang="sr-Latn-CS"/>
              <a:pPr>
                <a:defRPr/>
              </a:pPr>
              <a:t>23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0075" y="642938"/>
            <a:ext cx="75438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err="1"/>
              <a:t>Plavetnilo</a:t>
            </a:r>
            <a:r>
              <a:rPr lang="en-US" sz="4000" dirty="0"/>
              <a:t> </a:t>
            </a:r>
            <a:r>
              <a:rPr lang="en-US" sz="4000" dirty="0" err="1"/>
              <a:t>na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 err="1"/>
              <a:t>bezmetalnoj</a:t>
            </a:r>
            <a:r>
              <a:rPr lang="en-US" sz="4000" dirty="0"/>
              <a:t> </a:t>
            </a:r>
            <a:r>
              <a:rPr lang="en-US" sz="4000" dirty="0" err="1"/>
              <a:t>keramici</a:t>
            </a:r>
            <a:r>
              <a:rPr lang="en-US" sz="4000" dirty="0"/>
              <a:t> 1</a:t>
            </a:r>
            <a:endParaRPr lang="sr-Latn-CS" sz="4000" dirty="0"/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10475913" y="7893050"/>
            <a:ext cx="4846637" cy="12271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7652" name="Picture 4" descr="Copy of Picture 002"/>
          <p:cNvPicPr>
            <a:picLocks noChangeAspect="1" noChangeArrowheads="1"/>
          </p:cNvPicPr>
          <p:nvPr/>
        </p:nvPicPr>
        <p:blipFill>
          <a:blip r:embed="rId2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4513" y="1785938"/>
            <a:ext cx="5472112" cy="4465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3807F-1950-4B74-9AC7-459469278E89}" type="slidenum">
              <a:rPr lang="sr-Latn-CS"/>
              <a:pPr>
                <a:defRPr/>
              </a:pPr>
              <a:t>24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5"/>
          <p:cNvSpPr>
            <a:spLocks noGrp="1" noChangeArrowheads="1"/>
          </p:cNvSpPr>
          <p:nvPr>
            <p:ph type="title"/>
          </p:nvPr>
        </p:nvSpPr>
        <p:spPr>
          <a:xfrm>
            <a:off x="642938" y="571500"/>
            <a:ext cx="7321550" cy="1131888"/>
          </a:xfrm>
        </p:spPr>
        <p:txBody>
          <a:bodyPr/>
          <a:lstStyle/>
          <a:p>
            <a:pPr eaLnBrk="1" hangingPunct="1"/>
            <a:r>
              <a:rPr lang="sr-Latn-CS" sz="3200" smtClean="0"/>
              <a:t>Gubitak cijanoze stvaranjem interdentalnih prostora</a:t>
            </a:r>
            <a:r>
              <a:rPr lang="en-US" sz="3200" smtClean="0"/>
              <a:t> </a:t>
            </a:r>
            <a:r>
              <a:rPr lang="sr-Latn-CS" sz="3200" smtClean="0"/>
              <a:t>tankim turbinskim borerom</a:t>
            </a:r>
            <a:r>
              <a:rPr lang="sr-Latn-CS" sz="2400" smtClean="0"/>
              <a:t> 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idx="1"/>
          </p:nvPr>
        </p:nvSpPr>
        <p:spPr>
          <a:xfrm flipH="1" flipV="1">
            <a:off x="8686800" y="6126163"/>
            <a:ext cx="74613" cy="69850"/>
          </a:xfrm>
        </p:spPr>
        <p:txBody>
          <a:bodyPr>
            <a:normAutofit fontScale="25000" lnSpcReduction="20000"/>
          </a:bodyPr>
          <a:lstStyle/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800"/>
          </a:p>
        </p:txBody>
      </p:sp>
      <p:pic>
        <p:nvPicPr>
          <p:cNvPr id="29704" name="Picture 8" descr="Picture 00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1844675"/>
            <a:ext cx="5715000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988" name="AutoShape 10"/>
          <p:cNvSpPr>
            <a:spLocks noChangeArrowheads="1"/>
          </p:cNvSpPr>
          <p:nvPr/>
        </p:nvSpPr>
        <p:spPr bwMode="auto">
          <a:xfrm>
            <a:off x="5867400" y="2349500"/>
            <a:ext cx="73025" cy="1008063"/>
          </a:xfrm>
          <a:prstGeom prst="downArrow">
            <a:avLst>
              <a:gd name="adj1" fmla="val 50000"/>
              <a:gd name="adj2" fmla="val 3451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1989" name="AutoShape 11"/>
          <p:cNvSpPr>
            <a:spLocks noChangeArrowheads="1"/>
          </p:cNvSpPr>
          <p:nvPr/>
        </p:nvSpPr>
        <p:spPr bwMode="auto">
          <a:xfrm>
            <a:off x="5219700" y="2205038"/>
            <a:ext cx="73025" cy="1223962"/>
          </a:xfrm>
          <a:prstGeom prst="downArrow">
            <a:avLst>
              <a:gd name="adj1" fmla="val 50000"/>
              <a:gd name="adj2" fmla="val 4190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131511-C34D-4510-AEE7-A4A635EA0D5A}" type="slidenum">
              <a:rPr lang="sr-Latn-CS"/>
              <a:pPr>
                <a:defRPr/>
              </a:pPr>
              <a:t>25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z="4000"/>
              <a:t>Potpuni gubitak cijanoze </a:t>
            </a:r>
            <a:br>
              <a:rPr lang="sr-Latn-CS" sz="4000"/>
            </a:br>
            <a:r>
              <a:rPr lang="sr-Latn-CS" sz="4000"/>
              <a:t>kao potvrda dijagnoze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3" name="Picture 5" descr="Picture 00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875" y="2000250"/>
            <a:ext cx="5762625" cy="432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E4298-FFD1-461F-9CC8-46DF7DDFF3FE}" type="slidenum">
              <a:rPr lang="sr-Latn-CS"/>
              <a:pPr>
                <a:defRPr/>
              </a:pPr>
              <a:t>26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6" name="Picture 4" descr="Picture 01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88" y="1857375"/>
            <a:ext cx="5903912" cy="443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EDBD9-4E83-4B8B-AB4D-FF132944ED04}" type="slidenum">
              <a:rPr lang="sr-Latn-CS"/>
              <a:pPr>
                <a:defRPr/>
              </a:pPr>
              <a:t>27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704850"/>
            <a:ext cx="7186612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z="4000" dirty="0"/>
              <a:t>Prikaz pacijenta N.S.</a:t>
            </a:r>
            <a:br>
              <a:rPr lang="sr-Latn-CS" sz="4000" dirty="0"/>
            </a:br>
            <a:endParaRPr lang="sr-Latn-CS" sz="4000" dirty="0"/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78BD10-F0A6-4E5B-B927-BBD0E264CCBC}" type="slidenum">
              <a:rPr lang="sr-Latn-CS"/>
              <a:pPr>
                <a:defRPr/>
              </a:pPr>
              <a:t>28</a:t>
            </a:fld>
            <a:endParaRPr lang="sr-Latn-CS"/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468313" y="1989138"/>
            <a:ext cx="76327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sz="2800"/>
              <a:t>Apendix  u traumatskom kontaktu 11-12</a:t>
            </a:r>
          </a:p>
          <a:p>
            <a:pPr algn="ctr"/>
            <a:r>
              <a:rPr lang="sr-Latn-CS" sz="2800"/>
              <a:t>nov rad CAD-CAM 11-13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z="4000" smtClean="0"/>
              <a:t>Apendix u traumatskom kontaktu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20" name="Picture 4" descr="Picture 15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857375"/>
            <a:ext cx="6191250" cy="4449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E4A4E-779E-4B1C-BABE-3D2024CFE15B}" type="slidenum">
              <a:rPr lang="sr-Latn-CS"/>
              <a:pPr>
                <a:defRPr/>
              </a:pPr>
              <a:t>29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Naslage na zubima</a:t>
            </a:r>
            <a:endParaRPr lang="sr-Latn-CS" smtClean="0"/>
          </a:p>
        </p:txBody>
      </p:sp>
      <p:sp>
        <p:nvSpPr>
          <p:cNvPr id="18434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 smtClean="0"/>
              <a:t>Dr. Milan Pavlovic - office@drmilanpavlovic.com</a:t>
            </a:r>
            <a:endParaRPr lang="sr-Latn-C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350E98-A9D0-4D75-BCB6-01C8E0422868}" type="slidenum">
              <a:rPr lang="sr-Latn-CS" smtClean="0"/>
              <a:pPr>
                <a:defRPr/>
              </a:pPr>
              <a:t>3</a:t>
            </a:fld>
            <a:endParaRPr lang="sr-Latn-CS"/>
          </a:p>
        </p:txBody>
      </p:sp>
      <p:pic>
        <p:nvPicPr>
          <p:cNvPr id="10" name="Picture 9" descr="ZN1"/>
          <p:cNvPicPr>
            <a:picLocks noChangeAspect="1" noChangeArrowheads="1"/>
          </p:cNvPicPr>
          <p:nvPr/>
        </p:nvPicPr>
        <p:blipFill>
          <a:blip r:embed="rId2" cstate="screen">
            <a:lum bright="12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786063"/>
            <a:ext cx="4032250" cy="23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ZN2"/>
          <p:cNvPicPr>
            <a:picLocks noChangeAspect="1" noChangeArrowheads="1"/>
          </p:cNvPicPr>
          <p:nvPr/>
        </p:nvPicPr>
        <p:blipFill>
          <a:blip r:embed="rId3" cstate="screen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2781300"/>
            <a:ext cx="4392612" cy="2346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844" name="Picture 4" descr="Picture 00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313" y="1928813"/>
            <a:ext cx="6480175" cy="436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D0608-FC80-4643-8C59-617625E24E50}" type="slidenum">
              <a:rPr lang="sr-Latn-CS"/>
              <a:pPr>
                <a:defRPr/>
              </a:pPr>
              <a:t>30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81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6868" name="Picture 4" descr="Picture 00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928813"/>
            <a:ext cx="5976938" cy="4392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3112BF-7EDC-484F-B873-5C0CBDC46757}" type="slidenum">
              <a:rPr lang="sr-Latn-CS"/>
              <a:pPr>
                <a:defRPr/>
              </a:pPr>
              <a:t>31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7892" name="Picture 4" descr="Picture 00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1857375"/>
            <a:ext cx="6624637" cy="446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D87E27-8603-440A-96FE-3B85214E1371}" type="slidenum">
              <a:rPr lang="sr-Latn-CS"/>
              <a:pPr>
                <a:defRPr/>
              </a:pPr>
              <a:t>32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mtClean="0"/>
              <a:t>Prikaz pacijenta D.P.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  <a:r>
              <a:rPr lang="sr-Latn-CS" b="1" smtClean="0"/>
              <a:t>SHOFU</a:t>
            </a:r>
            <a:r>
              <a:rPr lang="en-US" b="1" smtClean="0"/>
              <a:t> </a:t>
            </a:r>
            <a:r>
              <a:rPr lang="en-US" smtClean="0"/>
              <a:t>keramik</a:t>
            </a:r>
            <a:r>
              <a:rPr lang="sr-Latn-CS" smtClean="0"/>
              <a:t>a </a:t>
            </a:r>
            <a:r>
              <a:rPr lang="en-US" smtClean="0"/>
              <a:t>na zircon-zahn</a:t>
            </a:r>
            <a:endParaRPr lang="sr-Latn-CS" smtClean="0"/>
          </a:p>
          <a:p>
            <a:pPr eaLnBrk="1" hangingPunct="1"/>
            <a:r>
              <a:rPr lang="sr-Latn-CS" smtClean="0"/>
              <a:t>KOMPLETAN PREGLED FAZA IZRADE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0924B-AF16-48EF-8586-D55311767C54}" type="slidenum">
              <a:rPr lang="sr-Latn-CS"/>
              <a:pPr>
                <a:defRPr/>
              </a:pPr>
              <a:t>33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mtClean="0"/>
              <a:t>Zatečeno stanje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7" name="Picture 5" descr="Picture 1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1857375"/>
            <a:ext cx="5903913" cy="442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B7AEF-EE97-42F8-9154-1A3245479753}" type="slidenum">
              <a:rPr lang="sr-Latn-CS"/>
              <a:pPr>
                <a:defRPr/>
              </a:pPr>
              <a:t>34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z="4000" smtClean="0"/>
              <a:t>Radni model izrađen iz preciznog otiska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9572" name="Picture 4" descr="Picture 0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911350"/>
            <a:ext cx="5832475" cy="437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64B170-D7DC-4367-BE3B-2135C4531656}" type="slidenum">
              <a:rPr lang="sr-Latn-CS"/>
              <a:pPr>
                <a:defRPr/>
              </a:pPr>
              <a:t>35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mtClean="0"/>
              <a:t> 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0596" name="Picture 4" descr="Picture 0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965325"/>
            <a:ext cx="5761038" cy="432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D6DE7-2960-41DC-8DA5-BF89AB3AA7CD}" type="slidenum">
              <a:rPr lang="sr-Latn-CS"/>
              <a:pPr>
                <a:defRPr/>
              </a:pPr>
              <a:t>36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z="4000"/>
              <a:t>Modelovanje </a:t>
            </a:r>
            <a:r>
              <a:rPr lang="en-US" sz="4000"/>
              <a:t>k</a:t>
            </a:r>
            <a:r>
              <a:rPr lang="sr-Latn-CS" sz="4000"/>
              <a:t>or</a:t>
            </a:r>
            <a:r>
              <a:rPr lang="en-US" sz="4000"/>
              <a:t>-</a:t>
            </a:r>
            <a:r>
              <a:rPr lang="sr-Latn-CS" sz="4000"/>
              <a:t>a u svetlosno polimerizujućem kompozitu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1620" name="Picture 4" descr="Picture 0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0838" y="1858963"/>
            <a:ext cx="5903912" cy="4427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530C9C-B905-4BA0-BF2B-38BD76A2A954}" type="slidenum">
              <a:rPr lang="sr-Latn-CS"/>
              <a:pPr>
                <a:defRPr/>
              </a:pPr>
              <a:t>37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z="4000"/>
              <a:t>Rubovi od belog rigid</a:t>
            </a:r>
            <a:r>
              <a:rPr lang="en-US" sz="4000"/>
              <a:t/>
            </a:r>
            <a:br>
              <a:rPr lang="en-US" sz="4000"/>
            </a:br>
            <a:r>
              <a:rPr lang="sr-Latn-CS" sz="4000"/>
              <a:t> neelastičnog s.p. kompozita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3668" name="Picture 4" descr="Picture 0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25" y="1804988"/>
            <a:ext cx="5975350" cy="4481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50AF4C-3ECF-40F4-8D57-F6D1E1760BE1}" type="slidenum">
              <a:rPr lang="sr-Latn-CS"/>
              <a:pPr>
                <a:defRPr/>
              </a:pPr>
              <a:t>38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mtClean="0"/>
              <a:t>Gotov model budućeg kor-a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2644" name="Picture 4" descr="Picture 0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0838" y="1804988"/>
            <a:ext cx="5975350" cy="4481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96236F-CD78-4D35-A5BE-903C509F3FB1}" type="slidenum">
              <a:rPr lang="sr-Latn-CS"/>
              <a:pPr>
                <a:defRPr/>
              </a:pPr>
              <a:t>39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2820" name="Picture 4" descr="Picture 18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63" y="1857375"/>
            <a:ext cx="5975350" cy="44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5F114C-3508-41DA-B895-0E25C113F118}" type="slidenum">
              <a:rPr lang="sr-Latn-CS"/>
              <a:pPr>
                <a:defRPr/>
              </a:pPr>
              <a:t>4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z="4000" b="1" smtClean="0"/>
              <a:t>F</a:t>
            </a:r>
            <a:r>
              <a:rPr lang="en-US" sz="4000" b="1" smtClean="0"/>
              <a:t>r</a:t>
            </a:r>
            <a:r>
              <a:rPr lang="sr-Latn-CS" sz="4000" b="1" smtClean="0"/>
              <a:t>ezovanje iz bloka Zirkonije</a:t>
            </a:r>
            <a:r>
              <a:rPr lang="en-US" sz="4000" smtClean="0"/>
              <a:t/>
            </a:r>
            <a:br>
              <a:rPr lang="en-US" sz="4000" smtClean="0"/>
            </a:br>
            <a:r>
              <a:rPr lang="sr-Latn-CS" sz="2800" smtClean="0"/>
              <a:t>mekan kao kreda</a:t>
            </a:r>
            <a:r>
              <a:rPr lang="en-US" sz="2800" smtClean="0"/>
              <a:t>, </a:t>
            </a:r>
            <a:r>
              <a:rPr lang="sr-Latn-CS" sz="2800" smtClean="0"/>
              <a:t>kontrola kontrakcije</a:t>
            </a:r>
            <a:br>
              <a:rPr lang="sr-Latn-CS" sz="2800" smtClean="0"/>
            </a:br>
            <a:r>
              <a:rPr lang="sr-Latn-CS" sz="2800" smtClean="0"/>
              <a:t>sledeca faza,bojenje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4692" name="Picture 4" descr="Picture 0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1930400"/>
            <a:ext cx="5903913" cy="442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87BBD5-0D4E-45CE-9628-4139F2DCC132}" type="slidenum">
              <a:rPr lang="sr-Latn-CS"/>
              <a:pPr>
                <a:defRPr/>
              </a:pPr>
              <a:t>40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sr-Latn-CS" sz="2800" b="1" smtClean="0"/>
              <a:t>Sušenje obojene zirconije</a:t>
            </a:r>
            <a:br>
              <a:rPr lang="sr-Latn-CS" sz="2800" b="1" smtClean="0"/>
            </a:br>
            <a:r>
              <a:rPr lang="sr-Latn-CS" sz="2800" b="1" smtClean="0"/>
              <a:t>sledeća faza sinterovanje 12h na 1600oC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5716" name="Picture 4" descr="Picture 1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1876425"/>
            <a:ext cx="5975350" cy="4481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3568B-918A-495B-BF01-2AC52CE9DDBB}" type="slidenum">
              <a:rPr lang="sr-Latn-CS"/>
              <a:pPr>
                <a:defRPr/>
              </a:pPr>
              <a:t>41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z="4000" smtClean="0"/>
              <a:t>Gotova Zirkonija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6740" name="Picture 4" descr="Picture 1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1857375"/>
            <a:ext cx="5975350" cy="4481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C31170-D52F-4DB0-9853-E94386506B2A}" type="slidenum">
              <a:rPr lang="sr-Latn-CS"/>
              <a:pPr>
                <a:defRPr/>
              </a:pPr>
              <a:t>42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z="4000"/>
              <a:t>Obrada,peskiranje,spremno za keramiku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7764" name="Picture 4" descr="Picture 1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1820863"/>
            <a:ext cx="6048375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775FE-4C11-44FB-8EA8-F90ECBEFF367}" type="slidenum">
              <a:rPr lang="sr-Latn-CS"/>
              <a:pPr>
                <a:defRPr/>
              </a:pPr>
              <a:t>43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mtClean="0"/>
              <a:t>Kor na modelu</a:t>
            </a:r>
          </a:p>
        </p:txBody>
      </p:sp>
      <p:sp>
        <p:nvSpPr>
          <p:cNvPr id="624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8788" name="Picture 4" descr="Picture 1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1804988"/>
            <a:ext cx="5975350" cy="4481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A637DA-EB12-4F90-AABD-4590423702F3}" type="slidenum">
              <a:rPr lang="sr-Latn-CS"/>
              <a:pPr>
                <a:defRPr/>
              </a:pPr>
              <a:t>44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785813"/>
            <a:ext cx="7643813" cy="704850"/>
          </a:xfrm>
        </p:spPr>
        <p:txBody>
          <a:bodyPr/>
          <a:lstStyle/>
          <a:p>
            <a:pPr eaLnBrk="1" hangingPunct="1"/>
            <a:r>
              <a:rPr lang="en-US" sz="4000" smtClean="0"/>
              <a:t>P</a:t>
            </a:r>
            <a:r>
              <a:rPr lang="sr-Latn-CS" sz="4000" smtClean="0"/>
              <a:t>recizno naleganje kor-a u ustima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40" name="Picture 4" descr="Picture 1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038" y="1700213"/>
            <a:ext cx="7778750" cy="4640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64B626-D810-4343-838D-06D7BCCAE981}" type="slidenum">
              <a:rPr lang="sr-Latn-CS"/>
              <a:pPr>
                <a:defRPr/>
              </a:pPr>
              <a:t>45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00088" y="714375"/>
            <a:ext cx="7515225" cy="7048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dirty="0"/>
              <a:t>Definitiv</a:t>
            </a:r>
            <a:r>
              <a:rPr lang="en-US" dirty="0"/>
              <a:t>an</a:t>
            </a:r>
            <a:r>
              <a:rPr lang="sr-Latn-CS" dirty="0"/>
              <a:t> rezultat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4" name="Picture 4" descr="Picture 17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750" y="1846263"/>
            <a:ext cx="7564438" cy="451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308EB-1610-4145-8460-06772E56CD08}" type="slidenum">
              <a:rPr lang="sr-Latn-CS"/>
              <a:pPr>
                <a:defRPr/>
              </a:pPr>
              <a:t>46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8" name="Picture 4" descr="Picture 1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438" y="1541463"/>
            <a:ext cx="7993062" cy="4767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E98EDD-9B02-4B7D-94ED-6D847B08FF84}" type="slidenum">
              <a:rPr lang="sr-Latn-CS"/>
              <a:pPr>
                <a:defRPr/>
              </a:pPr>
              <a:t>47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0075" y="704850"/>
            <a:ext cx="7400925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err="1"/>
              <a:t>Prikaz</a:t>
            </a:r>
            <a:r>
              <a:rPr lang="en-US" sz="4000" dirty="0"/>
              <a:t> </a:t>
            </a:r>
            <a:r>
              <a:rPr lang="en-US" sz="4000" dirty="0" err="1"/>
              <a:t>pacijenta</a:t>
            </a:r>
            <a:r>
              <a:rPr lang="en-US" sz="4000" dirty="0"/>
              <a:t> </a:t>
            </a:r>
            <a:r>
              <a:rPr lang="en-US" sz="4000" dirty="0" err="1"/>
              <a:t>D.A.P</a:t>
            </a:r>
            <a:r>
              <a:rPr lang="sr-Latn-CS" sz="4000" dirty="0"/>
              <a:t/>
            </a:r>
            <a:br>
              <a:rPr lang="sr-Latn-CS" sz="4000" dirty="0"/>
            </a:br>
            <a:endParaRPr lang="sr-Latn-CS" sz="4000" dirty="0"/>
          </a:p>
        </p:txBody>
      </p:sp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sr-Latn-CS" smtClean="0"/>
          </a:p>
          <a:p>
            <a:pPr eaLnBrk="1" hangingPunct="1"/>
            <a:r>
              <a:rPr lang="sr-Latn-CS" smtClean="0"/>
              <a:t>    </a:t>
            </a:r>
            <a:r>
              <a:rPr lang="en-US" smtClean="0"/>
              <a:t>E</a:t>
            </a:r>
            <a:r>
              <a:rPr lang="sr-Latn-CS" smtClean="0"/>
              <a:t>s</a:t>
            </a:r>
            <a:r>
              <a:rPr lang="en-US" smtClean="0"/>
              <a:t>tetska </a:t>
            </a:r>
            <a:r>
              <a:rPr lang="sr-Latn-CS" smtClean="0"/>
              <a:t>i</a:t>
            </a:r>
            <a:r>
              <a:rPr lang="en-US" smtClean="0"/>
              <a:t> fun</a:t>
            </a:r>
            <a:r>
              <a:rPr lang="sr-Latn-CS" smtClean="0"/>
              <a:t>k</a:t>
            </a:r>
            <a:r>
              <a:rPr lang="en-US" smtClean="0"/>
              <a:t>cionalna rehabilitacija </a:t>
            </a:r>
          </a:p>
          <a:p>
            <a:pPr eaLnBrk="1" hangingPunct="1"/>
            <a:r>
              <a:rPr lang="en-US" smtClean="0"/>
              <a:t>    </a:t>
            </a:r>
            <a:r>
              <a:rPr lang="en-US" b="1" smtClean="0"/>
              <a:t>SHOFU</a:t>
            </a:r>
            <a:r>
              <a:rPr lang="sr-Latn-CS" smtClean="0"/>
              <a:t> </a:t>
            </a:r>
            <a:r>
              <a:rPr lang="en-US" smtClean="0"/>
              <a:t>keramika na zircon-zahn</a:t>
            </a:r>
            <a:endParaRPr lang="sr-Latn-C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454EB-E643-4918-804E-B125781D804F}" type="slidenum">
              <a:rPr lang="sr-Latn-CS"/>
              <a:pPr>
                <a:defRPr/>
              </a:pPr>
              <a:t>48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mtClean="0"/>
              <a:t>Zatečeno stanje</a:t>
            </a:r>
          </a:p>
        </p:txBody>
      </p:sp>
      <p:sp>
        <p:nvSpPr>
          <p:cNvPr id="675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6" name="Picture 4" descr="Picture 328"/>
          <p:cNvPicPr>
            <a:picLocks noChangeAspect="1" noChangeArrowheads="1"/>
          </p:cNvPicPr>
          <p:nvPr/>
        </p:nvPicPr>
        <p:blipFill>
          <a:blip r:embed="rId2" cstate="screen">
            <a:lum bright="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138" y="1857375"/>
            <a:ext cx="7199312" cy="446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236F66-3D7F-4920-8672-F4EA52E13A20}" type="slidenum">
              <a:rPr lang="sr-Latn-CS"/>
              <a:pPr>
                <a:defRPr/>
              </a:pPr>
              <a:t>49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3844" name="Picture 4" descr="Picture 18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838" y="1874838"/>
            <a:ext cx="5975350" cy="44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BC178-B0AC-48D8-91D8-062E5C998F72}" type="slidenum">
              <a:rPr lang="sr-Latn-CS"/>
              <a:pPr>
                <a:defRPr/>
              </a:pPr>
              <a:t>5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600075" y="704850"/>
            <a:ext cx="7258050" cy="1143000"/>
          </a:xfrm>
        </p:spPr>
        <p:txBody>
          <a:bodyPr/>
          <a:lstStyle/>
          <a:p>
            <a:pPr eaLnBrk="1" hangingPunct="1"/>
            <a:r>
              <a:rPr lang="en-US" smtClean="0"/>
              <a:t>Precizno  bru</a:t>
            </a:r>
            <a:r>
              <a:rPr lang="sr-Latn-CS" smtClean="0"/>
              <a:t>šenje</a:t>
            </a:r>
          </a:p>
        </p:txBody>
      </p:sp>
      <p:sp>
        <p:nvSpPr>
          <p:cNvPr id="686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60" name="Picture 4" descr="Picture 34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785938"/>
            <a:ext cx="7742237" cy="4519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51DA2E-B664-4E31-9D3E-9133D999CBE6}" type="slidenum">
              <a:rPr lang="sr-Latn-CS"/>
              <a:pPr>
                <a:defRPr/>
              </a:pPr>
              <a:t>50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571500"/>
            <a:ext cx="6900862" cy="1143000"/>
          </a:xfrm>
        </p:spPr>
        <p:txBody>
          <a:bodyPr/>
          <a:lstStyle/>
          <a:p>
            <a:pPr eaLnBrk="1" hangingPunct="1"/>
            <a:r>
              <a:rPr lang="en-US" smtClean="0"/>
              <a:t>Jasan stepenik</a:t>
            </a:r>
            <a:endParaRPr lang="sr-Latn-CS" smtClean="0"/>
          </a:p>
        </p:txBody>
      </p:sp>
      <p:sp>
        <p:nvSpPr>
          <p:cNvPr id="696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04" name="Picture 4" descr="Picture 35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488" y="1911350"/>
            <a:ext cx="6767512" cy="4446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C3F26-B37B-403C-B0A4-44C437F53C39}" type="slidenum">
              <a:rPr lang="sr-Latn-CS"/>
              <a:pPr>
                <a:defRPr/>
              </a:pPr>
              <a:t>51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06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4" name="Picture 4" descr="Picture 34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563" y="1785938"/>
            <a:ext cx="6191250" cy="450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541802-BFAB-46FE-8829-985AE342D983}" type="slidenum">
              <a:rPr lang="sr-Latn-CS"/>
              <a:pPr>
                <a:defRPr/>
              </a:pPr>
              <a:t>52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57213" y="785813"/>
            <a:ext cx="8229600" cy="7048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z="4000" dirty="0"/>
              <a:t>Omogućeno lakše uklanjanje viška cementa</a:t>
            </a:r>
          </a:p>
        </p:txBody>
      </p:sp>
      <p:sp>
        <p:nvSpPr>
          <p:cNvPr id="716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8" name="Picture 4" descr="Picture 35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1795463"/>
            <a:ext cx="5975350" cy="456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847B27-F2D0-4541-9406-647043DDA6A9}" type="slidenum">
              <a:rPr lang="sr-Latn-CS"/>
              <a:pPr>
                <a:defRPr/>
              </a:pPr>
              <a:t>53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mtClean="0"/>
              <a:t>Delimično postavljen rad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8132" name="Picture 4" descr="Picture 34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025" y="1849438"/>
            <a:ext cx="6983413" cy="4437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D709F2-0002-4E39-B1B4-13C51B174ED9}" type="slidenum">
              <a:rPr lang="sr-Latn-CS"/>
              <a:pPr>
                <a:defRPr/>
              </a:pPr>
              <a:t>54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500"/>
            <a:ext cx="8229600" cy="1143000"/>
          </a:xfrm>
        </p:spPr>
        <p:txBody>
          <a:bodyPr/>
          <a:lstStyle/>
          <a:p>
            <a:pPr eaLnBrk="1" hangingPunct="1"/>
            <a:r>
              <a:rPr lang="sr-Latn-CS" smtClean="0"/>
              <a:t> Rezultat sanacije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9156" name="Picture 4" descr="Picture 35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911350"/>
            <a:ext cx="7308850" cy="437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623874-9750-4174-A8A3-D3BE0B6562CC}" type="slidenum">
              <a:rPr lang="sr-Latn-CS"/>
              <a:pPr>
                <a:defRPr/>
              </a:pPr>
              <a:t>55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571500"/>
            <a:ext cx="7615237" cy="1143000"/>
          </a:xfrm>
        </p:spPr>
        <p:txBody>
          <a:bodyPr/>
          <a:lstStyle/>
          <a:p>
            <a:pPr eaLnBrk="1" hangingPunct="1"/>
            <a:r>
              <a:rPr lang="sr-Latn-CS" sz="4000" smtClean="0"/>
              <a:t>Definitivno cementirana nadoknada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0180" name="Picture 4" descr="Picture 35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38" y="1857375"/>
            <a:ext cx="6767512" cy="443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8639A5-0A34-46BC-9325-D9BFDE2E3E92}" type="slidenum">
              <a:rPr lang="sr-Latn-CS"/>
              <a:pPr>
                <a:defRPr/>
              </a:pPr>
              <a:t>56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704850"/>
            <a:ext cx="7400925" cy="1143000"/>
          </a:xfrm>
        </p:spPr>
        <p:txBody>
          <a:bodyPr/>
          <a:lstStyle/>
          <a:p>
            <a:pPr eaLnBrk="1" hangingPunct="1"/>
            <a:r>
              <a:rPr lang="sr-Latn-CS" smtClean="0"/>
              <a:t>Prikaz pacijenta G.M.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r-Latn-CS" smtClean="0"/>
              <a:t>Funkcionalna i estetska rehabilitacija cirkularnim bezmetalnim mostovima</a:t>
            </a:r>
          </a:p>
          <a:p>
            <a:pPr eaLnBrk="1" hangingPunct="1"/>
            <a:r>
              <a:rPr lang="sr-Latn-CS" b="1" smtClean="0"/>
              <a:t>SHOFU</a:t>
            </a:r>
            <a:r>
              <a:rPr lang="sr-Latn-CS" smtClean="0"/>
              <a:t> keramik</a:t>
            </a:r>
            <a:r>
              <a:rPr lang="en-US" smtClean="0"/>
              <a:t>a na zircon zahn</a:t>
            </a:r>
            <a:endParaRPr lang="sr-Latn-C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AD37B4-3FEC-441F-84F5-21E0FAAE853D}" type="slidenum">
              <a:rPr lang="sr-Latn-CS"/>
              <a:pPr>
                <a:defRPr/>
              </a:pPr>
              <a:t>57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571500"/>
            <a:ext cx="725805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z="4000" dirty="0"/>
              <a:t>Zatečeno stanje</a:t>
            </a:r>
            <a:br>
              <a:rPr lang="sr-Latn-CS" sz="4000" dirty="0"/>
            </a:br>
            <a:r>
              <a:rPr lang="sr-Latn-CS" sz="4000" dirty="0"/>
              <a:t>izgubljena vertikalna dimenzija </a:t>
            </a:r>
          </a:p>
        </p:txBody>
      </p:sp>
      <p:sp>
        <p:nvSpPr>
          <p:cNvPr id="768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2229" name="Picture 5" descr="Picture 1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7338" y="1725613"/>
            <a:ext cx="6110287" cy="4583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0FCE46-F84C-47AE-8922-2EA4D66D05D4}" type="slidenum">
              <a:rPr lang="sr-Latn-CS"/>
              <a:pPr>
                <a:defRPr/>
              </a:pPr>
              <a:t>58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mtClean="0"/>
              <a:t>Uklanjanje starih nadoknada</a:t>
            </a:r>
          </a:p>
        </p:txBody>
      </p:sp>
      <p:sp>
        <p:nvSpPr>
          <p:cNvPr id="778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3253" name="Picture 5" descr="Picture 1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857375"/>
            <a:ext cx="5903913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78243-BF46-4EEE-A784-4D9857A40CC3}" type="slidenum">
              <a:rPr lang="sr-Latn-CS"/>
              <a:pPr>
                <a:defRPr/>
              </a:pPr>
              <a:t>59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4628" name="Picture 4" descr="Picture 30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820863"/>
            <a:ext cx="6048375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788C82-3761-4801-8FF9-542872D79409}" type="slidenum">
              <a:rPr lang="sr-Latn-CS"/>
              <a:pPr>
                <a:defRPr/>
              </a:pPr>
              <a:t>6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88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4277" name="Picture 5" descr="Picture 1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785938"/>
            <a:ext cx="6048375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AF618-AB99-4CA1-9ECE-89C9B4D2D902}" type="slidenum">
              <a:rPr lang="sr-Latn-CS"/>
              <a:pPr>
                <a:defRPr/>
              </a:pPr>
              <a:t>60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z="3200" b="1" smtClean="0"/>
              <a:t>SHOFU </a:t>
            </a:r>
            <a:r>
              <a:rPr lang="sr-Latn-CS" sz="3200" smtClean="0"/>
              <a:t>keramika na zircon</a:t>
            </a:r>
            <a:r>
              <a:rPr lang="en-US" sz="3200" smtClean="0"/>
              <a:t>-zahn u  bloku </a:t>
            </a:r>
            <a:br>
              <a:rPr lang="en-US" sz="3200" smtClean="0"/>
            </a:br>
            <a:r>
              <a:rPr lang="en-US" sz="4000" smtClean="0"/>
              <a:t> </a:t>
            </a:r>
            <a:r>
              <a:rPr lang="en-US" sz="2800" smtClean="0"/>
              <a:t>gornja vilica</a:t>
            </a:r>
            <a:endParaRPr lang="sr-Latn-CS" sz="2800" smtClean="0"/>
          </a:p>
        </p:txBody>
      </p:sp>
      <p:sp>
        <p:nvSpPr>
          <p:cNvPr id="798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6325" name="Picture 5" descr="Picture 1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1874838"/>
            <a:ext cx="5976938" cy="44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E8D6-3D8F-4535-93FC-1CABF1217AEC}" type="slidenum">
              <a:rPr lang="sr-Latn-CS"/>
              <a:pPr>
                <a:defRPr/>
              </a:pPr>
              <a:t>61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704850"/>
            <a:ext cx="7543800" cy="1143000"/>
          </a:xfrm>
        </p:spPr>
        <p:txBody>
          <a:bodyPr/>
          <a:lstStyle/>
          <a:p>
            <a:pPr eaLnBrk="1" hangingPunct="1"/>
            <a:r>
              <a:rPr lang="en-US" sz="3200" b="1" smtClean="0"/>
              <a:t>SHOFU </a:t>
            </a:r>
            <a:r>
              <a:rPr lang="en-US" sz="3200" smtClean="0"/>
              <a:t>keramika na zircon-za</a:t>
            </a:r>
            <a:r>
              <a:rPr lang="sr-Latn-CS" sz="3200" smtClean="0"/>
              <a:t>h</a:t>
            </a:r>
            <a:r>
              <a:rPr lang="en-US" sz="3200" smtClean="0"/>
              <a:t>n u bloku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en-US" sz="2800" smtClean="0"/>
              <a:t>donja vilica</a:t>
            </a:r>
            <a:endParaRPr lang="sr-Latn-CS" sz="2800" smtClean="0"/>
          </a:p>
        </p:txBody>
      </p:sp>
      <p:sp>
        <p:nvSpPr>
          <p:cNvPr id="808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7349" name="Picture 5" descr="Picture 1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438" y="1874838"/>
            <a:ext cx="5976937" cy="44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1138E-F7E0-4736-94E5-B60218BE62A5}" type="slidenum">
              <a:rPr lang="sr-Latn-CS"/>
              <a:pPr>
                <a:defRPr/>
              </a:pPr>
              <a:t>62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500063"/>
            <a:ext cx="7329488" cy="1143000"/>
          </a:xfrm>
        </p:spPr>
        <p:txBody>
          <a:bodyPr/>
          <a:lstStyle/>
          <a:p>
            <a:pPr eaLnBrk="1" hangingPunct="1"/>
            <a:r>
              <a:rPr lang="en-US" smtClean="0"/>
              <a:t>Postavljeno gore</a:t>
            </a:r>
            <a:endParaRPr lang="sr-Latn-CS" smtClean="0"/>
          </a:p>
        </p:txBody>
      </p:sp>
      <p:sp>
        <p:nvSpPr>
          <p:cNvPr id="819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8373" name="Picture 5" descr="Picture 1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911350"/>
            <a:ext cx="5832475" cy="437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6D5AC5-7781-4D2C-B26D-97AB4587C7C8}" type="slidenum">
              <a:rPr lang="sr-Latn-CS"/>
              <a:pPr>
                <a:defRPr/>
              </a:pPr>
              <a:t>63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704850"/>
            <a:ext cx="7829550" cy="1143000"/>
          </a:xfrm>
        </p:spPr>
        <p:txBody>
          <a:bodyPr/>
          <a:lstStyle/>
          <a:p>
            <a:pPr eaLnBrk="1" hangingPunct="1"/>
            <a:r>
              <a:rPr lang="en-US" smtClean="0"/>
              <a:t>Delimi</a:t>
            </a:r>
            <a:r>
              <a:rPr lang="sr-Latn-CS" smtClean="0"/>
              <a:t>čna postavka dole</a:t>
            </a:r>
          </a:p>
        </p:txBody>
      </p:sp>
      <p:sp>
        <p:nvSpPr>
          <p:cNvPr id="829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9397" name="Picture 5" descr="Picture 1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1857375"/>
            <a:ext cx="5905500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4E6F2C-D823-45A1-86F4-A6B5641C9A9C}" type="slidenum">
              <a:rPr lang="sr-Latn-CS"/>
              <a:pPr>
                <a:defRPr/>
              </a:pPr>
              <a:t>64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642938"/>
            <a:ext cx="7472362" cy="1143000"/>
          </a:xfrm>
        </p:spPr>
        <p:txBody>
          <a:bodyPr/>
          <a:lstStyle/>
          <a:p>
            <a:pPr eaLnBrk="1" hangingPunct="1"/>
            <a:r>
              <a:rPr lang="sr-Latn-CS" smtClean="0"/>
              <a:t>Vrhunska estetika</a:t>
            </a:r>
          </a:p>
        </p:txBody>
      </p:sp>
      <p:sp>
        <p:nvSpPr>
          <p:cNvPr id="839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0421" name="Picture 5" descr="Picture 1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857375"/>
            <a:ext cx="5905500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56C7ED-8C0D-47D1-BF04-7007F3232186}" type="slidenum">
              <a:rPr lang="sr-Latn-CS"/>
              <a:pPr>
                <a:defRPr/>
              </a:pPr>
              <a:t>65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8488" cy="11382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z="4000"/>
              <a:t>Rekonstruisana vertikalna dimenzija okluzije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44" name="Picture 4" descr="Picture 1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1714500"/>
            <a:ext cx="6408737" cy="461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E48043-9BA8-4CE4-B96A-CF53CBB7341F}" type="slidenum">
              <a:rPr lang="sr-Latn-CS"/>
              <a:pPr>
                <a:defRPr/>
              </a:pPr>
              <a:t>66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>
          <a:xfrm>
            <a:off x="814388" y="704850"/>
            <a:ext cx="7186612" cy="1143000"/>
          </a:xfrm>
        </p:spPr>
        <p:txBody>
          <a:bodyPr/>
          <a:lstStyle/>
          <a:p>
            <a:pPr eaLnBrk="1" hangingPunct="1"/>
            <a:r>
              <a:rPr lang="sr-Latn-CS" smtClean="0"/>
              <a:t>Kontrolni ortopan </a:t>
            </a:r>
          </a:p>
        </p:txBody>
      </p:sp>
      <p:sp>
        <p:nvSpPr>
          <p:cNvPr id="860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2468" name="Picture 4" descr="Randjelovic_M_20100317_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2565400"/>
            <a:ext cx="6497637" cy="309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D13C03-36D7-4543-B438-8F5276119E49}" type="slidenum">
              <a:rPr lang="sr-Latn-CS"/>
              <a:pPr>
                <a:defRPr/>
              </a:pPr>
              <a:t>67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70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3492" name="Picture 4" descr="DSC050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758825"/>
            <a:ext cx="7358062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C58CB2-221E-42F3-80B8-0C785B71FEBB}" type="slidenum">
              <a:rPr lang="sr-Latn-CS"/>
              <a:pPr>
                <a:defRPr/>
              </a:pPr>
              <a:t>68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704850"/>
            <a:ext cx="7186612" cy="1143000"/>
          </a:xfrm>
        </p:spPr>
        <p:txBody>
          <a:bodyPr/>
          <a:lstStyle/>
          <a:p>
            <a:pPr eaLnBrk="1" hangingPunct="1"/>
            <a:r>
              <a:rPr lang="sr-Latn-CS" smtClean="0"/>
              <a:t>Prikaz pacijenta G.V.</a:t>
            </a:r>
          </a:p>
        </p:txBody>
      </p:sp>
      <p:sp>
        <p:nvSpPr>
          <p:cNvPr id="880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r-Latn-CS" smtClean="0"/>
              <a:t>Estetska rehabilitacija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/>
            <a:r>
              <a:rPr lang="en-US" b="1" smtClean="0"/>
              <a:t>SHOFU</a:t>
            </a:r>
            <a:r>
              <a:rPr lang="en-US" smtClean="0"/>
              <a:t> keramika na </a:t>
            </a:r>
          </a:p>
          <a:p>
            <a:pPr eaLnBrk="1" hangingPunct="1"/>
            <a:r>
              <a:rPr lang="en-US" smtClean="0"/>
              <a:t>Zircon-zahn</a:t>
            </a:r>
          </a:p>
          <a:p>
            <a:pPr eaLnBrk="1" hangingPunct="1"/>
            <a:endParaRPr lang="sr-Latn-C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6C110-4C14-471B-BEA8-D09114D501DF}" type="slidenum">
              <a:rPr lang="sr-Latn-CS"/>
              <a:pPr>
                <a:defRPr/>
              </a:pPr>
              <a:t>69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620EF5-92CA-43BA-A2A5-C084358E6508}" type="slidenum">
              <a:rPr lang="sr-Latn-CS"/>
              <a:pPr>
                <a:defRPr/>
              </a:pPr>
              <a:t>7</a:t>
            </a:fld>
            <a:endParaRPr lang="sr-Latn-CS"/>
          </a:p>
        </p:txBody>
      </p:sp>
      <p:pic>
        <p:nvPicPr>
          <p:cNvPr id="22533" name="Picture 6" descr="Picture 029-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214438"/>
            <a:ext cx="8142288" cy="512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642938" y="1428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5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Fos</a:t>
            </a:r>
            <a:r>
              <a:rPr lang="en-US" sz="5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-Rut</a:t>
            </a:r>
            <a:endParaRPr lang="sr-Latn-CS" sz="5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571500"/>
            <a:ext cx="6829425" cy="1143000"/>
          </a:xfrm>
        </p:spPr>
        <p:txBody>
          <a:bodyPr/>
          <a:lstStyle/>
          <a:p>
            <a:pPr eaLnBrk="1" hangingPunct="1"/>
            <a:r>
              <a:rPr lang="sr-Latn-CS" smtClean="0"/>
              <a:t>Zatečeno stanje</a:t>
            </a:r>
          </a:p>
        </p:txBody>
      </p:sp>
      <p:sp>
        <p:nvSpPr>
          <p:cNvPr id="890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7" name="Picture 5" descr="Picture 31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7025" y="1876425"/>
            <a:ext cx="5975350" cy="4481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85B18F-A4C5-489A-9F5F-5A62354E07A8}" type="slidenum">
              <a:rPr lang="sr-Latn-CS"/>
              <a:pPr>
                <a:defRPr/>
              </a:pPr>
              <a:t>70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500063"/>
            <a:ext cx="6900862" cy="1143000"/>
          </a:xfrm>
        </p:spPr>
        <p:txBody>
          <a:bodyPr/>
          <a:lstStyle/>
          <a:p>
            <a:pPr eaLnBrk="1" hangingPunct="1"/>
            <a:r>
              <a:rPr lang="sr-Latn-CS" smtClean="0"/>
              <a:t>Pre otiska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9636" name="Picture 4" descr="Picture 32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88" y="1741488"/>
            <a:ext cx="6156325" cy="461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5FEF10-1EDC-4FEE-BC06-BF49154347CE}" type="slidenum">
              <a:rPr lang="sr-Latn-CS"/>
              <a:pPr>
                <a:defRPr/>
              </a:pPr>
              <a:t>71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11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0661" name="Picture 5" descr="Picture 32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875" y="1857375"/>
            <a:ext cx="5905500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3CF781-0530-42AF-B593-6C273D914514}" type="slidenum">
              <a:rPr lang="sr-Latn-CS"/>
              <a:pPr>
                <a:defRPr/>
              </a:pPr>
              <a:t>72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571500"/>
            <a:ext cx="7186613" cy="1143000"/>
          </a:xfrm>
        </p:spPr>
        <p:txBody>
          <a:bodyPr/>
          <a:lstStyle/>
          <a:p>
            <a:pPr eaLnBrk="1" hangingPunct="1"/>
            <a:r>
              <a:rPr lang="sr-Latn-CS" smtClean="0"/>
              <a:t>Proba </a:t>
            </a:r>
            <a:r>
              <a:rPr lang="en-US" smtClean="0"/>
              <a:t>kor-</a:t>
            </a:r>
            <a:r>
              <a:rPr lang="sr-Latn-CS" smtClean="0"/>
              <a:t>a</a:t>
            </a:r>
            <a:r>
              <a:rPr lang="en-US" smtClean="0"/>
              <a:t> sl.1</a:t>
            </a:r>
            <a:endParaRPr lang="sr-Latn-CS" smtClean="0"/>
          </a:p>
        </p:txBody>
      </p:sp>
      <p:sp>
        <p:nvSpPr>
          <p:cNvPr id="921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0900" name="Picture 5" descr="Picture 33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844675"/>
            <a:ext cx="5976938" cy="4481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B4E1B8-CE06-4A0C-A008-6C417814BCC4}" type="slidenum">
              <a:rPr lang="sr-Latn-CS"/>
              <a:pPr>
                <a:defRPr/>
              </a:pPr>
              <a:t>73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571500"/>
            <a:ext cx="7472362" cy="1143000"/>
          </a:xfrm>
        </p:spPr>
        <p:txBody>
          <a:bodyPr/>
          <a:lstStyle/>
          <a:p>
            <a:pPr eaLnBrk="1" hangingPunct="1"/>
            <a:r>
              <a:rPr lang="en-US" smtClean="0"/>
              <a:t>Proba </a:t>
            </a:r>
            <a:r>
              <a:rPr lang="sr-Latn-CS" smtClean="0"/>
              <a:t>c</a:t>
            </a:r>
            <a:r>
              <a:rPr lang="en-US" smtClean="0"/>
              <a:t>or-a sl.2</a:t>
            </a:r>
            <a:endParaRPr lang="sr-Latn-CS" smtClean="0"/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6565" name="Picture 5" descr="Picture 29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928813"/>
            <a:ext cx="5903913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01C6D0-52E0-482E-BDC1-48D990222246}" type="slidenum">
              <a:rPr lang="sr-Latn-CS"/>
              <a:pPr>
                <a:defRPr/>
              </a:pPr>
              <a:t>74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500063"/>
            <a:ext cx="7115175" cy="1143000"/>
          </a:xfrm>
        </p:spPr>
        <p:txBody>
          <a:bodyPr/>
          <a:lstStyle/>
          <a:p>
            <a:pPr eaLnBrk="1" hangingPunct="1"/>
            <a:r>
              <a:rPr lang="sr-Latn-CS" smtClean="0"/>
              <a:t>Gotov rad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7589" name="Picture 5" descr="Picture 30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7025" y="1857375"/>
            <a:ext cx="5903913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F903F1-8E61-4340-A674-E83D344EA5A2}" type="slidenum">
              <a:rPr lang="sr-Latn-CS"/>
              <a:pPr>
                <a:defRPr/>
              </a:pPr>
              <a:t>75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>
          <a:xfrm>
            <a:off x="600075" y="571500"/>
            <a:ext cx="7615238" cy="1143000"/>
          </a:xfrm>
        </p:spPr>
        <p:txBody>
          <a:bodyPr/>
          <a:lstStyle/>
          <a:p>
            <a:pPr eaLnBrk="1" hangingPunct="1"/>
            <a:r>
              <a:rPr lang="sr-Latn-CS" sz="4000" smtClean="0"/>
              <a:t>Definitiv</a:t>
            </a:r>
            <a:r>
              <a:rPr lang="en-US" sz="4000" smtClean="0"/>
              <a:t>an</a:t>
            </a:r>
            <a:r>
              <a:rPr lang="sr-Latn-CS" sz="4000" smtClean="0"/>
              <a:t> rezultat</a:t>
            </a:r>
            <a:r>
              <a:rPr lang="en-US" sz="4000" smtClean="0"/>
              <a:t/>
            </a:r>
            <a:br>
              <a:rPr lang="en-US" sz="4000" smtClean="0"/>
            </a:br>
            <a:r>
              <a:rPr lang="en-US" sz="3200" smtClean="0"/>
              <a:t>maximalna prirodnost </a:t>
            </a:r>
            <a:r>
              <a:rPr lang="en-US" sz="3200" b="1" smtClean="0"/>
              <a:t>SHOFU</a:t>
            </a:r>
            <a:r>
              <a:rPr lang="en-US" sz="3200" smtClean="0"/>
              <a:t> keramikom</a:t>
            </a:r>
            <a:endParaRPr lang="sr-Latn-CS" sz="3200" smtClean="0"/>
          </a:p>
        </p:txBody>
      </p:sp>
      <p:sp>
        <p:nvSpPr>
          <p:cNvPr id="952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8612" name="Picture 4" descr="Picture 15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1793875"/>
            <a:ext cx="6696075" cy="4564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18EB4-F869-4883-AF7D-5CE4A5558810}" type="slidenum">
              <a:rPr lang="sr-Latn-CS"/>
              <a:pPr>
                <a:defRPr/>
              </a:pPr>
              <a:t>76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704850"/>
            <a:ext cx="7186612" cy="1143000"/>
          </a:xfrm>
        </p:spPr>
        <p:txBody>
          <a:bodyPr/>
          <a:lstStyle/>
          <a:p>
            <a:pPr eaLnBrk="1" hangingPunct="1"/>
            <a:r>
              <a:rPr lang="sr-Latn-CS" smtClean="0"/>
              <a:t>Prikaz pacijenta J.V.</a:t>
            </a:r>
          </a:p>
        </p:txBody>
      </p:sp>
      <p:sp>
        <p:nvSpPr>
          <p:cNvPr id="962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r-Latn-CS" smtClean="0"/>
              <a:t>Funkcionalna i estetska rehabilitacija</a:t>
            </a:r>
            <a:endParaRPr lang="en-US" smtClean="0"/>
          </a:p>
          <a:p>
            <a:pPr eaLnBrk="1" hangingPunct="1"/>
            <a:r>
              <a:rPr lang="en-US" b="1" smtClean="0"/>
              <a:t>SHOFU</a:t>
            </a:r>
            <a:r>
              <a:rPr lang="en-US" smtClean="0"/>
              <a:t> keramika </a:t>
            </a:r>
          </a:p>
          <a:p>
            <a:pPr eaLnBrk="1" hangingPunct="1"/>
            <a:r>
              <a:rPr lang="en-US" smtClean="0"/>
              <a:t>Na zircon-zahn</a:t>
            </a:r>
          </a:p>
          <a:p>
            <a:pPr eaLnBrk="1" hangingPunct="1"/>
            <a:endParaRPr lang="sr-Latn-C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6B11B4-A6B0-4290-93ED-0686D94FF9A9}" type="slidenum">
              <a:rPr lang="sr-Latn-CS"/>
              <a:pPr>
                <a:defRPr/>
              </a:pPr>
              <a:t>77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500063"/>
            <a:ext cx="7043738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Z</a:t>
            </a:r>
            <a:r>
              <a:rPr lang="sr-Latn-CS" sz="4000" smtClean="0"/>
              <a:t>atečeno stanje</a:t>
            </a:r>
          </a:p>
        </p:txBody>
      </p:sp>
      <p:sp>
        <p:nvSpPr>
          <p:cNvPr id="972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3732" name="Picture 4" descr="Picture 2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1876425"/>
            <a:ext cx="5975350" cy="4481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9C7A2-55B8-489B-AC9B-26BC55AE3583}" type="slidenum">
              <a:rPr lang="sr-Latn-CS"/>
              <a:pPr>
                <a:defRPr/>
              </a:pPr>
              <a:t>78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704850"/>
            <a:ext cx="7329487" cy="1143000"/>
          </a:xfrm>
        </p:spPr>
        <p:txBody>
          <a:bodyPr/>
          <a:lstStyle/>
          <a:p>
            <a:pPr eaLnBrk="1" hangingPunct="1"/>
            <a:r>
              <a:rPr lang="sr-Latn-CS" sz="3600" smtClean="0"/>
              <a:t>Abrazija,kao posledica,</a:t>
            </a:r>
            <a:br>
              <a:rPr lang="sr-Latn-CS" sz="3600" smtClean="0"/>
            </a:br>
            <a:r>
              <a:rPr lang="sr-Latn-CS" sz="3600" smtClean="0"/>
              <a:t>gubitka verikalne dimenzije</a:t>
            </a:r>
          </a:p>
        </p:txBody>
      </p:sp>
      <p:sp>
        <p:nvSpPr>
          <p:cNvPr id="983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4756" name="Picture 4" descr="Picture 21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1911350"/>
            <a:ext cx="5832475" cy="437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F3EE0-3576-4DFB-AEBC-5F16B3492970}" type="slidenum">
              <a:rPr lang="sr-Latn-CS"/>
              <a:pPr>
                <a:defRPr/>
              </a:pPr>
              <a:t>79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484" name="Picture 4" descr="Picture 007-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2049463"/>
            <a:ext cx="6851650" cy="430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08895-AC01-4488-91E6-2C8C8141881E}" type="slidenum">
              <a:rPr lang="sr-Latn-CS"/>
              <a:pPr>
                <a:defRPr/>
              </a:pPr>
              <a:t>8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93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7828" name="Picture 4" descr="Picture 22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820863"/>
            <a:ext cx="6048375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8C0C3-1FC7-4F31-916C-E184CF4419F8}" type="slidenum">
              <a:rPr lang="sr-Latn-CS"/>
              <a:pPr>
                <a:defRPr/>
              </a:pPr>
              <a:t>80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642938"/>
            <a:ext cx="7186613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z="4000" dirty="0"/>
              <a:t>Iz dva dela</a:t>
            </a:r>
            <a:br>
              <a:rPr lang="sr-Latn-CS" sz="4000" dirty="0"/>
            </a:br>
            <a:r>
              <a:rPr lang="sr-Latn-CS" sz="4000" dirty="0"/>
              <a:t>prekid kod 11,12</a:t>
            </a:r>
          </a:p>
        </p:txBody>
      </p:sp>
      <p:sp>
        <p:nvSpPr>
          <p:cNvPr id="1003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6804" name="Picture 4" descr="Picture 22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857375"/>
            <a:ext cx="5942013" cy="445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13DAD2-3365-4E1B-8329-EED5CA12F290}" type="slidenum">
              <a:rPr lang="sr-Latn-CS"/>
              <a:pPr>
                <a:defRPr/>
              </a:pPr>
              <a:t>81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13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8852" name="Picture 4" descr="Picture 22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820863"/>
            <a:ext cx="6048375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ABC7BD-76CF-4267-BA6F-74B21F9289E9}" type="slidenum">
              <a:rPr lang="sr-Latn-CS"/>
              <a:pPr>
                <a:defRPr/>
              </a:pPr>
              <a:t>82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9876" name="Picture 4" descr="Picture 22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88" y="1768475"/>
            <a:ext cx="6119812" cy="4589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A17CBE-4979-44D9-AF8E-E80DB4401ECD}" type="slidenum">
              <a:rPr lang="sr-Latn-CS"/>
              <a:pPr>
                <a:defRPr/>
              </a:pPr>
              <a:t>83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0900" name="Picture 4" descr="Picture 22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928813"/>
            <a:ext cx="5903913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92BC6-0321-4BD7-A536-6B9126643294}" type="slidenum">
              <a:rPr lang="sr-Latn-CS"/>
              <a:pPr>
                <a:defRPr/>
              </a:pPr>
              <a:t>84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1924" name="Picture 4" descr="Picture 22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913" y="1831975"/>
            <a:ext cx="5938837" cy="445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BA8C70-C2CE-4C8E-9BE1-4FDCF1C07C64}" type="slidenum">
              <a:rPr lang="sr-Latn-CS"/>
              <a:pPr>
                <a:defRPr/>
              </a:pPr>
              <a:t>85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2948" name="Picture 4" descr="Picture 230"/>
          <p:cNvPicPr>
            <a:picLocks noChangeAspect="1" noChangeArrowheads="1"/>
          </p:cNvPicPr>
          <p:nvPr/>
        </p:nvPicPr>
        <p:blipFill>
          <a:blip r:embed="rId2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1982788"/>
            <a:ext cx="5832475" cy="437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65CEFD-276F-46B8-8880-DC534E3EFD2B}" type="slidenum">
              <a:rPr lang="sr-Latn-CS"/>
              <a:pPr>
                <a:defRPr/>
              </a:pPr>
              <a:t>86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571500"/>
            <a:ext cx="7043737" cy="1143000"/>
          </a:xfrm>
        </p:spPr>
        <p:txBody>
          <a:bodyPr/>
          <a:lstStyle/>
          <a:p>
            <a:pPr eaLnBrk="1" hangingPunct="1"/>
            <a:r>
              <a:rPr lang="sr-Latn-CS" smtClean="0"/>
              <a:t>Definitivan rezultat 1</a:t>
            </a:r>
          </a:p>
        </p:txBody>
      </p:sp>
      <p:sp>
        <p:nvSpPr>
          <p:cNvPr id="1064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3972" name="Picture 4" descr="Picture 23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7025" y="1858963"/>
            <a:ext cx="5903913" cy="4427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A32C3B-5676-416F-AF9E-A53C7F60AA7D}" type="slidenum">
              <a:rPr lang="sr-Latn-CS"/>
              <a:pPr>
                <a:defRPr/>
              </a:pPr>
              <a:t>87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500063"/>
            <a:ext cx="7043738" cy="1143000"/>
          </a:xfrm>
        </p:spPr>
        <p:txBody>
          <a:bodyPr/>
          <a:lstStyle/>
          <a:p>
            <a:pPr eaLnBrk="1" hangingPunct="1"/>
            <a:r>
              <a:rPr lang="sr-Latn-CS" smtClean="0"/>
              <a:t>Definitivan rezultat 2</a:t>
            </a:r>
          </a:p>
        </p:txBody>
      </p:sp>
      <p:sp>
        <p:nvSpPr>
          <p:cNvPr id="1075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4996" name="Picture 4" descr="Picture 23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838" y="1857375"/>
            <a:ext cx="5903912" cy="442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0AF34F-B5FA-4029-BF17-ABBE9A980347}" type="slidenum">
              <a:rPr lang="sr-Latn-CS"/>
              <a:pPr>
                <a:defRPr/>
              </a:pPr>
              <a:t>88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>
          <a:xfrm>
            <a:off x="814388" y="500063"/>
            <a:ext cx="7258050" cy="1143000"/>
          </a:xfrm>
        </p:spPr>
        <p:txBody>
          <a:bodyPr/>
          <a:lstStyle/>
          <a:p>
            <a:pPr eaLnBrk="1" hangingPunct="1"/>
            <a:r>
              <a:rPr lang="en-US" smtClean="0"/>
              <a:t>P</a:t>
            </a:r>
            <a:r>
              <a:rPr lang="sr-Latn-CS" smtClean="0"/>
              <a:t>osle 3 godine</a:t>
            </a:r>
            <a:r>
              <a:rPr lang="en-US" smtClean="0"/>
              <a:t>-</a:t>
            </a:r>
            <a:r>
              <a:rPr lang="sr-Latn-CS" smtClean="0"/>
              <a:t> sl</a:t>
            </a:r>
            <a:r>
              <a:rPr lang="en-US" smtClean="0"/>
              <a:t>.</a:t>
            </a:r>
            <a:r>
              <a:rPr lang="sr-Latn-CS" smtClean="0"/>
              <a:t>1</a:t>
            </a:r>
          </a:p>
        </p:txBody>
      </p:sp>
      <p:sp>
        <p:nvSpPr>
          <p:cNvPr id="1085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6020" name="Picture 4" descr="Picture 26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744663"/>
            <a:ext cx="6084887" cy="4564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847B8C-9C8C-4A7A-BE2B-0BA1766FFAF0}" type="slidenum">
              <a:rPr lang="sr-Latn-CS"/>
              <a:pPr>
                <a:defRPr/>
              </a:pPr>
              <a:t>89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8436" name="Picture 4" descr="Picture 011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0975" y="1643063"/>
            <a:ext cx="6264275" cy="469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1C9E7D-2F34-487F-A233-CEF2C78B4C44}" type="slidenum">
              <a:rPr lang="sr-Latn-CS"/>
              <a:pPr>
                <a:defRPr/>
              </a:pPr>
              <a:t>9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500063"/>
            <a:ext cx="7400925" cy="1143000"/>
          </a:xfrm>
        </p:spPr>
        <p:txBody>
          <a:bodyPr/>
          <a:lstStyle/>
          <a:p>
            <a:pPr eaLnBrk="1" hangingPunct="1"/>
            <a:r>
              <a:rPr lang="en-US" smtClean="0"/>
              <a:t>Posle tri godine sl.2</a:t>
            </a:r>
            <a:endParaRPr lang="sr-Latn-CS" smtClean="0"/>
          </a:p>
        </p:txBody>
      </p:sp>
      <p:sp>
        <p:nvSpPr>
          <p:cNvPr id="1095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8068" name="Picture 4" descr="Picture 26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771650"/>
            <a:ext cx="6048375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732C0-D89A-4EC6-B6CB-80CB99E306FB}" type="slidenum">
              <a:rPr lang="sr-Latn-CS"/>
              <a:pPr>
                <a:defRPr/>
              </a:pPr>
              <a:t>90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05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1140" name="Picture 4" descr="Picture 26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1804988"/>
            <a:ext cx="5975350" cy="4481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F216A2-6F6C-4144-A10D-73924E3446BF}" type="slidenum">
              <a:rPr lang="sr-Latn-CS"/>
              <a:pPr>
                <a:defRPr/>
              </a:pPr>
              <a:t>91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/>
          </p:nvPr>
        </p:nvSpPr>
        <p:spPr>
          <a:xfrm>
            <a:off x="814388" y="704850"/>
            <a:ext cx="7186612" cy="1143000"/>
          </a:xfrm>
        </p:spPr>
        <p:txBody>
          <a:bodyPr/>
          <a:lstStyle/>
          <a:p>
            <a:pPr eaLnBrk="1" hangingPunct="1"/>
            <a:r>
              <a:rPr lang="sr-Latn-CS" smtClean="0"/>
              <a:t>Prikaz pacijenta O. S.</a:t>
            </a:r>
          </a:p>
        </p:txBody>
      </p:sp>
      <p:sp>
        <p:nvSpPr>
          <p:cNvPr id="1116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r-Latn-CS" smtClean="0"/>
              <a:t>Fraktura zuba 11 i 21</a:t>
            </a:r>
          </a:p>
          <a:p>
            <a:pPr eaLnBrk="1" hangingPunct="1"/>
            <a:r>
              <a:rPr lang="sr-Latn-CS" smtClean="0"/>
              <a:t>Nadogradnja na zubu 11</a:t>
            </a:r>
          </a:p>
          <a:p>
            <a:pPr eaLnBrk="1" hangingPunct="1"/>
            <a:r>
              <a:rPr lang="en-US" b="1" smtClean="0"/>
              <a:t>SHOFU</a:t>
            </a:r>
            <a:r>
              <a:rPr lang="en-US" smtClean="0"/>
              <a:t> keramika na</a:t>
            </a:r>
          </a:p>
          <a:p>
            <a:pPr eaLnBrk="1" hangingPunct="1"/>
            <a:r>
              <a:rPr lang="en-US" smtClean="0"/>
              <a:t>Zircon-zahn</a:t>
            </a:r>
          </a:p>
          <a:p>
            <a:pPr eaLnBrk="1" hangingPunct="1"/>
            <a:endParaRPr lang="sr-Latn-C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EBCC33-8948-4F9D-8045-775BCD5FC0C2}" type="slidenum">
              <a:rPr lang="sr-Latn-CS"/>
              <a:pPr>
                <a:defRPr/>
              </a:pPr>
              <a:t>92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571500"/>
            <a:ext cx="7043737" cy="1143000"/>
          </a:xfrm>
        </p:spPr>
        <p:txBody>
          <a:bodyPr/>
          <a:lstStyle/>
          <a:p>
            <a:pPr eaLnBrk="1" hangingPunct="1"/>
            <a:r>
              <a:rPr lang="sr-Latn-CS" smtClean="0"/>
              <a:t>Nadoknade na modelu</a:t>
            </a:r>
          </a:p>
        </p:txBody>
      </p:sp>
      <p:sp>
        <p:nvSpPr>
          <p:cNvPr id="1126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164" name="Picture 4" descr="Picture 2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2413" y="1766888"/>
            <a:ext cx="6121400" cy="459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859F70-B890-4AF7-B04B-48BCAAE51A0C}" type="slidenum">
              <a:rPr lang="sr-Latn-CS"/>
              <a:pPr>
                <a:defRPr/>
              </a:pPr>
              <a:t>93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36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3188" name="Picture 4" descr="Picture 21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876425"/>
            <a:ext cx="5975350" cy="4481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C72051-8315-4D0E-8DD5-CD47A4970759}" type="slidenum">
              <a:rPr lang="sr-Latn-CS"/>
              <a:pPr>
                <a:defRPr/>
              </a:pPr>
              <a:t>94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46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4212" name="Picture 4" descr="Picture 21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844675"/>
            <a:ext cx="5976938" cy="44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ACFEA5-1242-45FF-A6BF-B4E55DE1E67E}" type="slidenum">
              <a:rPr lang="sr-Latn-CS"/>
              <a:pPr>
                <a:defRPr/>
              </a:pPr>
              <a:t>95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57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5236" name="Picture 4" descr="Picture 21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820863"/>
            <a:ext cx="6048375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48914A-3FC1-4E55-B295-7C0C2855C4E1}" type="slidenum">
              <a:rPr lang="sr-Latn-CS"/>
              <a:pPr>
                <a:defRPr/>
              </a:pPr>
              <a:t>96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357188"/>
            <a:ext cx="7615237" cy="1143000"/>
          </a:xfrm>
        </p:spPr>
        <p:txBody>
          <a:bodyPr/>
          <a:lstStyle/>
          <a:p>
            <a:pPr eaLnBrk="1" hangingPunct="1"/>
            <a:r>
              <a:rPr lang="sr-Latn-CS" sz="4000" smtClean="0"/>
              <a:t>Definitivno cementirane nadoknade</a:t>
            </a:r>
          </a:p>
        </p:txBody>
      </p:sp>
      <p:sp>
        <p:nvSpPr>
          <p:cNvPr id="1167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7284" name="Picture 4" descr="Picture 22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695450"/>
            <a:ext cx="6119813" cy="459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E1CFB-E9BC-47F7-8FC2-A439999F6D0A}" type="slidenum">
              <a:rPr lang="sr-Latn-CS"/>
              <a:pPr>
                <a:defRPr/>
              </a:pPr>
              <a:t>97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642938"/>
            <a:ext cx="7186613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err="1" smtClean="0"/>
              <a:t>Posle</a:t>
            </a:r>
            <a:r>
              <a:rPr lang="sr-Latn-CS" sz="4000" dirty="0" smtClean="0"/>
              <a:t> </a:t>
            </a:r>
            <a:r>
              <a:rPr lang="sr-Latn-CS" sz="4000" dirty="0"/>
              <a:t>7 dana</a:t>
            </a:r>
            <a:br>
              <a:rPr lang="sr-Latn-CS" sz="4000" dirty="0"/>
            </a:br>
            <a:r>
              <a:rPr lang="sr-Latn-CS" sz="4000" dirty="0"/>
              <a:t>Loša oralna higijena</a:t>
            </a:r>
          </a:p>
        </p:txBody>
      </p:sp>
      <p:sp>
        <p:nvSpPr>
          <p:cNvPr id="1177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0356" name="Picture 4" descr="Picture 26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820863"/>
            <a:ext cx="6048375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C77312-3220-4FB2-AD0C-2A50C07037C2}" type="slidenum">
              <a:rPr lang="sr-Latn-CS"/>
              <a:pPr>
                <a:defRPr/>
              </a:pPr>
              <a:t>98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/>
          </p:nvPr>
        </p:nvSpPr>
        <p:spPr>
          <a:xfrm>
            <a:off x="600075" y="704850"/>
            <a:ext cx="7400925" cy="1143000"/>
          </a:xfrm>
        </p:spPr>
        <p:txBody>
          <a:bodyPr/>
          <a:lstStyle/>
          <a:p>
            <a:pPr eaLnBrk="1" hangingPunct="1"/>
            <a:r>
              <a:rPr lang="sr-Latn-CS" smtClean="0"/>
              <a:t>Prikaz pacijenta N.E.</a:t>
            </a:r>
          </a:p>
        </p:txBody>
      </p:sp>
      <p:sp>
        <p:nvSpPr>
          <p:cNvPr id="1187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r-Latn-CS" b="1" smtClean="0"/>
              <a:t>SHOFU</a:t>
            </a:r>
            <a:r>
              <a:rPr lang="sr-Latn-CS" smtClean="0"/>
              <a:t> metalokeramička nadoknada</a:t>
            </a:r>
            <a:endParaRPr lang="en-US" smtClean="0"/>
          </a:p>
          <a:p>
            <a:pPr eaLnBrk="1" hangingPunct="1"/>
            <a:r>
              <a:rPr lang="en-US" smtClean="0"/>
              <a:t>Rad u bloku</a:t>
            </a:r>
            <a:endParaRPr lang="sr-Latn-C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sr-Latn-CS" dirty="0"/>
              <a:t>Dr. Milan Pavlovic - office@drmilanpavlovic.com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FAB38-2EB9-4E86-8B7E-75A0CEF160F5}" type="slidenum">
              <a:rPr lang="sr-Latn-CS"/>
              <a:pPr>
                <a:defRPr/>
              </a:pPr>
              <a:t>99</a:t>
            </a:fld>
            <a:endParaRPr lang="sr-Latn-C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1593</TotalTime>
  <Words>1763</Words>
  <Application>Microsoft Macintosh PowerPoint</Application>
  <PresentationFormat>On-screen Show (4:3)</PresentationFormat>
  <Paragraphs>431</Paragraphs>
  <Slides>133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133</vt:i4>
      </vt:variant>
    </vt:vector>
  </HeadingPairs>
  <TitlesOfParts>
    <vt:vector size="135" baseType="lpstr">
      <vt:lpstr>Flow</vt:lpstr>
      <vt:lpstr>Bitmap Image</vt:lpstr>
      <vt:lpstr>1st SHOFU Balkan Congress Beograd, 5. maj 2012.</vt:lpstr>
      <vt:lpstr>Problemi u praksi</vt:lpstr>
      <vt:lpstr>Naslage na zubima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Primer loše metalo keramičke krunice</vt:lpstr>
      <vt:lpstr>Put ka rešenju  </vt:lpstr>
      <vt:lpstr>PowerPoint Presentation</vt:lpstr>
      <vt:lpstr>Prikaz pacijenta  M.S.</vt:lpstr>
      <vt:lpstr>24.11.2006</vt:lpstr>
      <vt:lpstr>24.11.2006</vt:lpstr>
      <vt:lpstr>24.11.2006</vt:lpstr>
      <vt:lpstr>6.03.2007</vt:lpstr>
      <vt:lpstr>6.03.2007</vt:lpstr>
      <vt:lpstr>14.03.2007</vt:lpstr>
      <vt:lpstr>14.03.2007</vt:lpstr>
      <vt:lpstr>1.7.2011</vt:lpstr>
      <vt:lpstr>13.7.2011</vt:lpstr>
      <vt:lpstr>Prikaz pacijenta S.P. </vt:lpstr>
      <vt:lpstr>Plavetnilo na  bezmetalnoj keramici 1</vt:lpstr>
      <vt:lpstr>Gubitak cijanoze stvaranjem interdentalnih prostora tankim turbinskim borerom </vt:lpstr>
      <vt:lpstr>Potpuni gubitak cijanoze  kao potvrda dijagnoze</vt:lpstr>
      <vt:lpstr>PowerPoint Presentation</vt:lpstr>
      <vt:lpstr>Prikaz pacijenta N.S. </vt:lpstr>
      <vt:lpstr>Apendix u traumatskom kontaktu</vt:lpstr>
      <vt:lpstr>PowerPoint Presentation</vt:lpstr>
      <vt:lpstr>PowerPoint Presentation</vt:lpstr>
      <vt:lpstr>PowerPoint Presentation</vt:lpstr>
      <vt:lpstr>Prikaz pacijenta D.P.</vt:lpstr>
      <vt:lpstr>Zatečeno stanje</vt:lpstr>
      <vt:lpstr>Radni model izrađen iz preciznog otiska</vt:lpstr>
      <vt:lpstr> </vt:lpstr>
      <vt:lpstr>Modelovanje kor-a u svetlosno polimerizujućem kompozitu</vt:lpstr>
      <vt:lpstr>Rubovi od belog rigid  neelastičnog s.p. kompozita</vt:lpstr>
      <vt:lpstr>Gotov model budućeg kor-a</vt:lpstr>
      <vt:lpstr>Frezovanje iz bloka Zirkonije mekan kao kreda, kontrola kontrakcije sledeca faza,bojenje</vt:lpstr>
      <vt:lpstr>Sušenje obojene zirconije sledeća faza sinterovanje 12h na 1600oC</vt:lpstr>
      <vt:lpstr>Gotova Zirkonija</vt:lpstr>
      <vt:lpstr>Obrada,peskiranje,spremno za keramiku</vt:lpstr>
      <vt:lpstr>Kor na modelu</vt:lpstr>
      <vt:lpstr>Precizno naleganje kor-a u ustima</vt:lpstr>
      <vt:lpstr>Definitivan rezultat</vt:lpstr>
      <vt:lpstr>PowerPoint Presentation</vt:lpstr>
      <vt:lpstr>Prikaz pacijenta D.A.P </vt:lpstr>
      <vt:lpstr>Zatečeno stanje</vt:lpstr>
      <vt:lpstr>Precizno  brušenje</vt:lpstr>
      <vt:lpstr>Jasan stepenik</vt:lpstr>
      <vt:lpstr>PowerPoint Presentation</vt:lpstr>
      <vt:lpstr>Omogućeno lakše uklanjanje viška cementa</vt:lpstr>
      <vt:lpstr>Delimično postavljen rad</vt:lpstr>
      <vt:lpstr> Rezultat sanacije</vt:lpstr>
      <vt:lpstr>Definitivno cementirana nadoknada</vt:lpstr>
      <vt:lpstr>Prikaz pacijenta G.M.</vt:lpstr>
      <vt:lpstr>Zatečeno stanje izgubljena vertikalna dimenzija </vt:lpstr>
      <vt:lpstr>Uklanjanje starih nadoknada</vt:lpstr>
      <vt:lpstr>PowerPoint Presentation</vt:lpstr>
      <vt:lpstr>SHOFU keramika na zircon-zahn u  bloku   gornja vilica</vt:lpstr>
      <vt:lpstr>SHOFU keramika na zircon-zahn u bloku donja vilica</vt:lpstr>
      <vt:lpstr>Postavljeno gore</vt:lpstr>
      <vt:lpstr>Delimična postavka dole</vt:lpstr>
      <vt:lpstr>Vrhunska estetika</vt:lpstr>
      <vt:lpstr>Rekonstruisana vertikalna dimenzija okluzije</vt:lpstr>
      <vt:lpstr>Kontrolni ortopan </vt:lpstr>
      <vt:lpstr>PowerPoint Presentation</vt:lpstr>
      <vt:lpstr>Prikaz pacijenta G.V.</vt:lpstr>
      <vt:lpstr>Zatečeno stanje</vt:lpstr>
      <vt:lpstr>Pre otiska</vt:lpstr>
      <vt:lpstr>PowerPoint Presentation</vt:lpstr>
      <vt:lpstr>Proba kor-a sl.1</vt:lpstr>
      <vt:lpstr>Proba cor-a sl.2</vt:lpstr>
      <vt:lpstr>Gotov rad</vt:lpstr>
      <vt:lpstr>Definitivan rezultat maximalna prirodnost SHOFU keramikom</vt:lpstr>
      <vt:lpstr>Prikaz pacijenta J.V.</vt:lpstr>
      <vt:lpstr>Zatečeno stanje</vt:lpstr>
      <vt:lpstr>Abrazija,kao posledica, gubitka verikalne dimenzije</vt:lpstr>
      <vt:lpstr>PowerPoint Presentation</vt:lpstr>
      <vt:lpstr>Iz dva dela prekid kod 11,12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Definitivan rezultat 1</vt:lpstr>
      <vt:lpstr>Definitivan rezultat 2</vt:lpstr>
      <vt:lpstr>Posle 3 godine- sl.1</vt:lpstr>
      <vt:lpstr>Posle tri godine sl.2</vt:lpstr>
      <vt:lpstr>PowerPoint Presentation</vt:lpstr>
      <vt:lpstr>Prikaz pacijenta O. S.</vt:lpstr>
      <vt:lpstr>Nadoknade na modelu</vt:lpstr>
      <vt:lpstr>PowerPoint Presentation</vt:lpstr>
      <vt:lpstr>PowerPoint Presentation</vt:lpstr>
      <vt:lpstr>PowerPoint Presentation</vt:lpstr>
      <vt:lpstr>Definitivno cementirane nadoknade</vt:lpstr>
      <vt:lpstr>Posle 7 dana Loša oralna higijena</vt:lpstr>
      <vt:lpstr>Prikaz pacijenta N.E.</vt:lpstr>
      <vt:lpstr>Zatečeno stanje</vt:lpstr>
      <vt:lpstr>Obrušeni zubi</vt:lpstr>
      <vt:lpstr>Proba metala</vt:lpstr>
      <vt:lpstr>PowerPoint Presentation</vt:lpstr>
      <vt:lpstr>PowerPoint Presentation</vt:lpstr>
      <vt:lpstr>PowerPoint Presentation</vt:lpstr>
      <vt:lpstr>Definitivno cementiran rad</vt:lpstr>
      <vt:lpstr>Gore SHOFU keramika zubi prirodniji</vt:lpstr>
      <vt:lpstr>Posle 7 dana</vt:lpstr>
      <vt:lpstr>Prikaz pacijenta A.Ć.</vt:lpstr>
      <vt:lpstr>Zatečeno stanje</vt:lpstr>
      <vt:lpstr>PowerPoint Presentation</vt:lpstr>
      <vt:lpstr>Rad u bloku</vt:lpstr>
      <vt:lpstr>PowerPoint Presentation</vt:lpstr>
      <vt:lpstr>PowerPoint Presentation</vt:lpstr>
      <vt:lpstr>SHOFU keramika na zircon-zahn</vt:lpstr>
      <vt:lpstr>Prikaz pacijenta V.N.</vt:lpstr>
      <vt:lpstr>Bisectio na zubu 36 postavljene 2 livene nadogradnje</vt:lpstr>
      <vt:lpstr>PowerPoint Presentation</vt:lpstr>
      <vt:lpstr> Dve krunice u bloku</vt:lpstr>
      <vt:lpstr>Delimična postavka</vt:lpstr>
      <vt:lpstr>Definitivno cementirana nadoknada</vt:lpstr>
      <vt:lpstr>Prikaz pacijenta A. A.</vt:lpstr>
      <vt:lpstr>PowerPoint Presentation</vt:lpstr>
      <vt:lpstr>Rad na modelu</vt:lpstr>
      <vt:lpstr>Prirodnost,transparentnost…</vt:lpstr>
      <vt:lpstr>Zamašćivanje otvorenih površina u cilju sprečavanja neželjenog zadržavanja cementa</vt:lpstr>
      <vt:lpstr>Delimično postavljen rad</vt:lpstr>
      <vt:lpstr>PowerPoint Presentation</vt:lpstr>
      <vt:lpstr>Gotov rad sl.1</vt:lpstr>
      <vt:lpstr>Gotov rad sl.2</vt:lpstr>
      <vt:lpstr>PowerPoint Presentation</vt:lpstr>
      <vt:lpstr>Posle 7 dana</vt:lpstr>
      <vt:lpstr>HVALA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Beograd  5. maj 2012</dc:title>
  <dc:creator>Misko</dc:creator>
  <cp:lastModifiedBy>Danny L</cp:lastModifiedBy>
  <cp:revision>136</cp:revision>
  <dcterms:created xsi:type="dcterms:W3CDTF">2012-03-28T12:41:12Z</dcterms:created>
  <dcterms:modified xsi:type="dcterms:W3CDTF">2013-07-02T20:32:25Z</dcterms:modified>
</cp:coreProperties>
</file>